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2" r:id="rId3"/>
    <p:sldId id="260" r:id="rId4"/>
    <p:sldId id="282" r:id="rId5"/>
    <p:sldId id="258" r:id="rId6"/>
    <p:sldId id="343" r:id="rId7"/>
    <p:sldId id="355" r:id="rId8"/>
    <p:sldId id="356" r:id="rId9"/>
    <p:sldId id="357" r:id="rId10"/>
    <p:sldId id="358" r:id="rId11"/>
    <p:sldId id="359" r:id="rId12"/>
    <p:sldId id="346" r:id="rId13"/>
    <p:sldId id="316" r:id="rId14"/>
    <p:sldId id="285" r:id="rId15"/>
    <p:sldId id="349" r:id="rId16"/>
    <p:sldId id="360" r:id="rId17"/>
    <p:sldId id="320" r:id="rId18"/>
    <p:sldId id="361" r:id="rId19"/>
    <p:sldId id="362" r:id="rId20"/>
    <p:sldId id="319" r:id="rId21"/>
    <p:sldId id="321" r:id="rId22"/>
    <p:sldId id="322" r:id="rId23"/>
    <p:sldId id="363" r:id="rId24"/>
    <p:sldId id="324" r:id="rId25"/>
    <p:sldId id="325" r:id="rId26"/>
    <p:sldId id="364" r:id="rId27"/>
    <p:sldId id="336" r:id="rId28"/>
    <p:sldId id="337" r:id="rId29"/>
    <p:sldId id="365" r:id="rId30"/>
    <p:sldId id="367" r:id="rId31"/>
    <p:sldId id="369" r:id="rId32"/>
    <p:sldId id="368" r:id="rId33"/>
    <p:sldId id="370" r:id="rId34"/>
    <p:sldId id="350" r:id="rId35"/>
    <p:sldId id="339" r:id="rId36"/>
    <p:sldId id="351" r:id="rId37"/>
    <p:sldId id="341" r:id="rId38"/>
    <p:sldId id="352" r:id="rId39"/>
    <p:sldId id="371" r:id="rId40"/>
    <p:sldId id="372" r:id="rId41"/>
    <p:sldId id="263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ABC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A48D-9A47-49C6-BE51-0509F692340E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0762E-10A5-4AF0-9737-19CC36543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0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33F01-D6EA-407C-8358-4275F1F11FE8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3503-B4A9-4273-8D5C-F1CAFA629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028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06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38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0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28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5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7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0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88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855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06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12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76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96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3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53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40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459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93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14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8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292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081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9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24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86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39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42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13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1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2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2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27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64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7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05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6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4547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26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536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606250" y="1820387"/>
            <a:ext cx="4398356" cy="3715376"/>
          </a:xfrm>
          <a:custGeom>
            <a:avLst/>
            <a:gdLst>
              <a:gd name="connsiteX0" fmla="*/ 0 w 4398356"/>
              <a:gd name="connsiteY0" fmla="*/ 0 h 3715376"/>
              <a:gd name="connsiteX1" fmla="*/ 4398356 w 4398356"/>
              <a:gd name="connsiteY1" fmla="*/ 0 h 3715376"/>
              <a:gd name="connsiteX2" fmla="*/ 4398356 w 4398356"/>
              <a:gd name="connsiteY2" fmla="*/ 3715376 h 3715376"/>
              <a:gd name="connsiteX3" fmla="*/ 0 w 4398356"/>
              <a:gd name="connsiteY3" fmla="*/ 3715376 h 37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56" h="3715376">
                <a:moveTo>
                  <a:pt x="0" y="0"/>
                </a:moveTo>
                <a:lnTo>
                  <a:pt x="4398356" y="0"/>
                </a:lnTo>
                <a:lnTo>
                  <a:pt x="4398356" y="3715376"/>
                </a:lnTo>
                <a:lnTo>
                  <a:pt x="0" y="3715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0916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2148091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4895920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7643748" y="1788934"/>
            <a:ext cx="2400164" cy="2393696"/>
          </a:xfrm>
          <a:custGeom>
            <a:avLst/>
            <a:gdLst>
              <a:gd name="connsiteX0" fmla="*/ 1200082 w 2400164"/>
              <a:gd name="connsiteY0" fmla="*/ 0 h 2393696"/>
              <a:gd name="connsiteX1" fmla="*/ 2400164 w 2400164"/>
              <a:gd name="connsiteY1" fmla="*/ 1196848 h 2393696"/>
              <a:gd name="connsiteX2" fmla="*/ 1200082 w 2400164"/>
              <a:gd name="connsiteY2" fmla="*/ 2393696 h 2393696"/>
              <a:gd name="connsiteX3" fmla="*/ 0 w 2400164"/>
              <a:gd name="connsiteY3" fmla="*/ 1196848 h 2393696"/>
              <a:gd name="connsiteX4" fmla="*/ 1200082 w 2400164"/>
              <a:gd name="connsiteY4" fmla="*/ 0 h 23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64" h="2393696">
                <a:moveTo>
                  <a:pt x="1200082" y="0"/>
                </a:moveTo>
                <a:cubicBezTo>
                  <a:pt x="1862869" y="0"/>
                  <a:pt x="2400164" y="535847"/>
                  <a:pt x="2400164" y="1196848"/>
                </a:cubicBezTo>
                <a:cubicBezTo>
                  <a:pt x="2400164" y="1857849"/>
                  <a:pt x="1862869" y="2393696"/>
                  <a:pt x="1200082" y="2393696"/>
                </a:cubicBezTo>
                <a:cubicBezTo>
                  <a:pt x="537295" y="2393696"/>
                  <a:pt x="0" y="1857849"/>
                  <a:pt x="0" y="1196848"/>
                </a:cubicBezTo>
                <a:cubicBezTo>
                  <a:pt x="0" y="535847"/>
                  <a:pt x="537295" y="0"/>
                  <a:pt x="12000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9556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3495395" y="1327150"/>
            <a:ext cx="2194487" cy="1951832"/>
          </a:xfrm>
          <a:custGeom>
            <a:avLst/>
            <a:gdLst>
              <a:gd name="connsiteX0" fmla="*/ 1622987 w 2194487"/>
              <a:gd name="connsiteY0" fmla="*/ 0 h 1951832"/>
              <a:gd name="connsiteX1" fmla="*/ 2194487 w 2194487"/>
              <a:gd name="connsiteY1" fmla="*/ 571500 h 1951832"/>
              <a:gd name="connsiteX2" fmla="*/ 1622987 w 2194487"/>
              <a:gd name="connsiteY2" fmla="*/ 1143000 h 1951832"/>
              <a:gd name="connsiteX3" fmla="*/ 1622450 w 2194487"/>
              <a:gd name="connsiteY3" fmla="*/ 1142463 h 1951832"/>
              <a:gd name="connsiteX4" fmla="*/ 813081 w 2194487"/>
              <a:gd name="connsiteY4" fmla="*/ 1951832 h 1951832"/>
              <a:gd name="connsiteX5" fmla="*/ 0 w 2194487"/>
              <a:gd name="connsiteY5" fmla="*/ 1138751 h 1951832"/>
              <a:gd name="connsiteX6" fmla="*/ 813081 w 2194487"/>
              <a:gd name="connsiteY6" fmla="*/ 325670 h 1951832"/>
              <a:gd name="connsiteX7" fmla="*/ 1055199 w 2194487"/>
              <a:gd name="connsiteY7" fmla="*/ 567788 h 195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4487" h="1951832">
                <a:moveTo>
                  <a:pt x="1622987" y="0"/>
                </a:moveTo>
                <a:lnTo>
                  <a:pt x="2194487" y="571500"/>
                </a:lnTo>
                <a:lnTo>
                  <a:pt x="1622987" y="1143000"/>
                </a:lnTo>
                <a:lnTo>
                  <a:pt x="1622450" y="1142463"/>
                </a:lnTo>
                <a:lnTo>
                  <a:pt x="813081" y="1951832"/>
                </a:lnTo>
                <a:lnTo>
                  <a:pt x="0" y="1138751"/>
                </a:lnTo>
                <a:lnTo>
                  <a:pt x="813081" y="325670"/>
                </a:lnTo>
                <a:lnTo>
                  <a:pt x="1055199" y="5677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7071237" y="1651233"/>
            <a:ext cx="1679318" cy="2470316"/>
          </a:xfrm>
          <a:custGeom>
            <a:avLst/>
            <a:gdLst>
              <a:gd name="connsiteX0" fmla="*/ 813081 w 1679318"/>
              <a:gd name="connsiteY0" fmla="*/ 0 h 2470316"/>
              <a:gd name="connsiteX1" fmla="*/ 1626162 w 1679318"/>
              <a:gd name="connsiteY1" fmla="*/ 813081 h 2470316"/>
              <a:gd name="connsiteX2" fmla="*/ 1109873 w 1679318"/>
              <a:gd name="connsiteY2" fmla="*/ 1329371 h 2470316"/>
              <a:gd name="connsiteX3" fmla="*/ 1679318 w 1679318"/>
              <a:gd name="connsiteY3" fmla="*/ 1898816 h 2470316"/>
              <a:gd name="connsiteX4" fmla="*/ 1107818 w 1679318"/>
              <a:gd name="connsiteY4" fmla="*/ 2470316 h 2470316"/>
              <a:gd name="connsiteX5" fmla="*/ 536318 w 1679318"/>
              <a:gd name="connsiteY5" fmla="*/ 1898816 h 2470316"/>
              <a:gd name="connsiteX6" fmla="*/ 811027 w 1679318"/>
              <a:gd name="connsiteY6" fmla="*/ 1624108 h 2470316"/>
              <a:gd name="connsiteX7" fmla="*/ 0 w 1679318"/>
              <a:gd name="connsiteY7" fmla="*/ 813081 h 247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318" h="2470316">
                <a:moveTo>
                  <a:pt x="813081" y="0"/>
                </a:moveTo>
                <a:lnTo>
                  <a:pt x="1626162" y="813081"/>
                </a:lnTo>
                <a:lnTo>
                  <a:pt x="1109873" y="1329371"/>
                </a:lnTo>
                <a:lnTo>
                  <a:pt x="1679318" y="1898816"/>
                </a:lnTo>
                <a:lnTo>
                  <a:pt x="1107818" y="2470316"/>
                </a:lnTo>
                <a:lnTo>
                  <a:pt x="536318" y="1898816"/>
                </a:lnTo>
                <a:lnTo>
                  <a:pt x="811027" y="1624108"/>
                </a:lnTo>
                <a:lnTo>
                  <a:pt x="0" y="813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65791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532284" y="1943100"/>
            <a:ext cx="4008716" cy="2997200"/>
          </a:xfrm>
          <a:custGeom>
            <a:avLst/>
            <a:gdLst>
              <a:gd name="connsiteX0" fmla="*/ 0 w 4008716"/>
              <a:gd name="connsiteY0" fmla="*/ 0 h 2997200"/>
              <a:gd name="connsiteX1" fmla="*/ 4008716 w 4008716"/>
              <a:gd name="connsiteY1" fmla="*/ 0 h 2997200"/>
              <a:gd name="connsiteX2" fmla="*/ 4008716 w 4008716"/>
              <a:gd name="connsiteY2" fmla="*/ 2997200 h 2997200"/>
              <a:gd name="connsiteX3" fmla="*/ 0 w 4008716"/>
              <a:gd name="connsiteY3" fmla="*/ 29972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716" h="2997200">
                <a:moveTo>
                  <a:pt x="0" y="0"/>
                </a:moveTo>
                <a:lnTo>
                  <a:pt x="4008716" y="0"/>
                </a:lnTo>
                <a:lnTo>
                  <a:pt x="4008716" y="2997200"/>
                </a:lnTo>
                <a:lnTo>
                  <a:pt x="0" y="299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100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1390650" y="1789113"/>
            <a:ext cx="4000500" cy="4000500"/>
          </a:xfrm>
          <a:custGeom>
            <a:avLst/>
            <a:gdLst>
              <a:gd name="connsiteX0" fmla="*/ 2000250 w 4000500"/>
              <a:gd name="connsiteY0" fmla="*/ 0 h 4000500"/>
              <a:gd name="connsiteX1" fmla="*/ 4000500 w 4000500"/>
              <a:gd name="connsiteY1" fmla="*/ 2000250 h 4000500"/>
              <a:gd name="connsiteX2" fmla="*/ 2000250 w 4000500"/>
              <a:gd name="connsiteY2" fmla="*/ 4000500 h 4000500"/>
              <a:gd name="connsiteX3" fmla="*/ 0 w 4000500"/>
              <a:gd name="connsiteY3" fmla="*/ 20002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0" h="4000500">
                <a:moveTo>
                  <a:pt x="2000250" y="0"/>
                </a:moveTo>
                <a:lnTo>
                  <a:pt x="4000500" y="2000250"/>
                </a:lnTo>
                <a:lnTo>
                  <a:pt x="2000250" y="4000500"/>
                </a:lnTo>
                <a:lnTo>
                  <a:pt x="0" y="2000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0606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65513"/>
          </a:xfrm>
          <a:custGeom>
            <a:avLst/>
            <a:gdLst>
              <a:gd name="connsiteX0" fmla="*/ 0 w 12192000"/>
              <a:gd name="connsiteY0" fmla="*/ 0 h 3465513"/>
              <a:gd name="connsiteX1" fmla="*/ 12192000 w 12192000"/>
              <a:gd name="connsiteY1" fmla="*/ 0 h 3465513"/>
              <a:gd name="connsiteX2" fmla="*/ 12192000 w 12192000"/>
              <a:gd name="connsiteY2" fmla="*/ 3465513 h 3465513"/>
              <a:gd name="connsiteX3" fmla="*/ 0 w 12192000"/>
              <a:gd name="connsiteY3" fmla="*/ 3465513 h 3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65513">
                <a:moveTo>
                  <a:pt x="0" y="0"/>
                </a:moveTo>
                <a:lnTo>
                  <a:pt x="12192000" y="0"/>
                </a:lnTo>
                <a:lnTo>
                  <a:pt x="12192000" y="3465513"/>
                </a:lnTo>
                <a:lnTo>
                  <a:pt x="0" y="34655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879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04789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8929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824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8580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1833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9213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69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98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041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66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52" r:id="rId16"/>
    <p:sldLayoutId id="2147483754" r:id="rId17"/>
    <p:sldLayoutId id="2147483649" r:id="rId18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03.216.62.79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/>
        </p:nvSpPr>
        <p:spPr>
          <a:xfrm rot="18872354">
            <a:off x="-1385780" y="-955967"/>
            <a:ext cx="11156025" cy="5249760"/>
          </a:xfrm>
          <a:custGeom>
            <a:avLst/>
            <a:gdLst>
              <a:gd name="connsiteX0" fmla="*/ 6853302 w 11156025"/>
              <a:gd name="connsiteY0" fmla="*/ 869226 h 5249760"/>
              <a:gd name="connsiteX1" fmla="*/ 6730722 w 11156025"/>
              <a:gd name="connsiteY1" fmla="*/ 869227 h 5249760"/>
              <a:gd name="connsiteX2" fmla="*/ 6672398 w 11156025"/>
              <a:gd name="connsiteY2" fmla="*/ 4495054 h 5249760"/>
              <a:gd name="connsiteX3" fmla="*/ 10421276 w 11156025"/>
              <a:gd name="connsiteY3" fmla="*/ 4495054 h 5249760"/>
              <a:gd name="connsiteX4" fmla="*/ 11156025 w 11156025"/>
              <a:gd name="connsiteY4" fmla="*/ 5241716 h 5249760"/>
              <a:gd name="connsiteX5" fmla="*/ 6660388 w 11156025"/>
              <a:gd name="connsiteY5" fmla="*/ 5241715 h 5249760"/>
              <a:gd name="connsiteX6" fmla="*/ 6660259 w 11156025"/>
              <a:gd name="connsiteY6" fmla="*/ 5249760 h 5249760"/>
              <a:gd name="connsiteX7" fmla="*/ 6160109 w 11156025"/>
              <a:gd name="connsiteY7" fmla="*/ 5241715 h 5249760"/>
              <a:gd name="connsiteX8" fmla="*/ 5944324 w 11156025"/>
              <a:gd name="connsiteY8" fmla="*/ 5241715 h 5249760"/>
              <a:gd name="connsiteX9" fmla="*/ 5944324 w 11156025"/>
              <a:gd name="connsiteY9" fmla="*/ 5238244 h 5249760"/>
              <a:gd name="connsiteX10" fmla="*/ 5913694 w 11156025"/>
              <a:gd name="connsiteY10" fmla="*/ 5237751 h 5249760"/>
              <a:gd name="connsiteX11" fmla="*/ 5983963 w 11156025"/>
              <a:gd name="connsiteY11" fmla="*/ 869226 h 5249760"/>
              <a:gd name="connsiteX12" fmla="*/ 0 w 11156025"/>
              <a:gd name="connsiteY12" fmla="*/ 869226 h 5249760"/>
              <a:gd name="connsiteX13" fmla="*/ 758767 w 11156025"/>
              <a:gd name="connsiteY13" fmla="*/ 122565 h 5249760"/>
              <a:gd name="connsiteX14" fmla="*/ 5995973 w 11156025"/>
              <a:gd name="connsiteY14" fmla="*/ 122565 h 5249760"/>
              <a:gd name="connsiteX15" fmla="*/ 5997945 w 11156025"/>
              <a:gd name="connsiteY15" fmla="*/ 0 h 524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56025" h="5249760">
                <a:moveTo>
                  <a:pt x="6853302" y="869226"/>
                </a:moveTo>
                <a:lnTo>
                  <a:pt x="6730722" y="869227"/>
                </a:lnTo>
                <a:lnTo>
                  <a:pt x="6672398" y="4495054"/>
                </a:lnTo>
                <a:lnTo>
                  <a:pt x="10421276" y="4495054"/>
                </a:lnTo>
                <a:lnTo>
                  <a:pt x="11156025" y="5241716"/>
                </a:lnTo>
                <a:lnTo>
                  <a:pt x="6660388" y="5241715"/>
                </a:lnTo>
                <a:lnTo>
                  <a:pt x="6660259" y="5249760"/>
                </a:lnTo>
                <a:lnTo>
                  <a:pt x="6160109" y="5241715"/>
                </a:lnTo>
                <a:lnTo>
                  <a:pt x="5944324" y="5241715"/>
                </a:lnTo>
                <a:lnTo>
                  <a:pt x="5944324" y="5238244"/>
                </a:lnTo>
                <a:lnTo>
                  <a:pt x="5913694" y="5237751"/>
                </a:lnTo>
                <a:lnTo>
                  <a:pt x="5983963" y="869226"/>
                </a:lnTo>
                <a:lnTo>
                  <a:pt x="0" y="869226"/>
                </a:lnTo>
                <a:lnTo>
                  <a:pt x="758767" y="122565"/>
                </a:lnTo>
                <a:lnTo>
                  <a:pt x="5995973" y="122565"/>
                </a:lnTo>
                <a:lnTo>
                  <a:pt x="59979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8872354">
            <a:off x="-804159" y="-2135772"/>
            <a:ext cx="8132090" cy="5369805"/>
          </a:xfrm>
          <a:custGeom>
            <a:avLst/>
            <a:gdLst>
              <a:gd name="connsiteX0" fmla="*/ 3590629 w 8132090"/>
              <a:gd name="connsiteY0" fmla="*/ 746661 h 5369805"/>
              <a:gd name="connsiteX1" fmla="*/ 0 w 8132090"/>
              <a:gd name="connsiteY1" fmla="*/ 746661 h 5369805"/>
              <a:gd name="connsiteX2" fmla="*/ 758767 w 8132090"/>
              <a:gd name="connsiteY2" fmla="*/ 0 h 5369805"/>
              <a:gd name="connsiteX3" fmla="*/ 2855881 w 8132090"/>
              <a:gd name="connsiteY3" fmla="*/ 0 h 5369805"/>
              <a:gd name="connsiteX4" fmla="*/ 6441477 w 8132090"/>
              <a:gd name="connsiteY4" fmla="*/ 3643734 h 5369805"/>
              <a:gd name="connsiteX5" fmla="*/ 6425852 w 8132090"/>
              <a:gd name="connsiteY5" fmla="*/ 4615099 h 5369805"/>
              <a:gd name="connsiteX6" fmla="*/ 7397342 w 8132090"/>
              <a:gd name="connsiteY6" fmla="*/ 4615099 h 5369805"/>
              <a:gd name="connsiteX7" fmla="*/ 8132090 w 8132090"/>
              <a:gd name="connsiteY7" fmla="*/ 5361760 h 5369805"/>
              <a:gd name="connsiteX8" fmla="*/ 6413842 w 8132090"/>
              <a:gd name="connsiteY8" fmla="*/ 5361760 h 5369805"/>
              <a:gd name="connsiteX9" fmla="*/ 6413713 w 8132090"/>
              <a:gd name="connsiteY9" fmla="*/ 5369805 h 5369805"/>
              <a:gd name="connsiteX10" fmla="*/ 5913562 w 8132090"/>
              <a:gd name="connsiteY10" fmla="*/ 5361760 h 5369805"/>
              <a:gd name="connsiteX11" fmla="*/ 5697778 w 8132090"/>
              <a:gd name="connsiteY11" fmla="*/ 5361760 h 5369805"/>
              <a:gd name="connsiteX12" fmla="*/ 5697778 w 8132090"/>
              <a:gd name="connsiteY12" fmla="*/ 5358289 h 5369805"/>
              <a:gd name="connsiteX13" fmla="*/ 5667148 w 8132090"/>
              <a:gd name="connsiteY13" fmla="*/ 5357796 h 5369805"/>
              <a:gd name="connsiteX14" fmla="*/ 5706729 w 8132090"/>
              <a:gd name="connsiteY14" fmla="*/ 2897073 h 536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32090" h="5369805">
                <a:moveTo>
                  <a:pt x="3590629" y="746661"/>
                </a:moveTo>
                <a:lnTo>
                  <a:pt x="0" y="746661"/>
                </a:lnTo>
                <a:lnTo>
                  <a:pt x="758767" y="0"/>
                </a:lnTo>
                <a:lnTo>
                  <a:pt x="2855881" y="0"/>
                </a:lnTo>
                <a:close/>
                <a:moveTo>
                  <a:pt x="6441477" y="3643734"/>
                </a:moveTo>
                <a:lnTo>
                  <a:pt x="6425852" y="4615099"/>
                </a:lnTo>
                <a:lnTo>
                  <a:pt x="7397342" y="4615099"/>
                </a:lnTo>
                <a:lnTo>
                  <a:pt x="8132090" y="5361760"/>
                </a:lnTo>
                <a:lnTo>
                  <a:pt x="6413842" y="5361760"/>
                </a:lnTo>
                <a:lnTo>
                  <a:pt x="6413713" y="5369805"/>
                </a:lnTo>
                <a:lnTo>
                  <a:pt x="5913562" y="5361760"/>
                </a:lnTo>
                <a:lnTo>
                  <a:pt x="5697778" y="5361760"/>
                </a:lnTo>
                <a:lnTo>
                  <a:pt x="5697778" y="5358289"/>
                </a:lnTo>
                <a:lnTo>
                  <a:pt x="5667148" y="5357796"/>
                </a:lnTo>
                <a:lnTo>
                  <a:pt x="5706729" y="28970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6487016" y="687566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H="1">
            <a:off x="0" y="1070998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3598888" y="714119"/>
            <a:ext cx="2514442" cy="25552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7493113" y="530967"/>
            <a:ext cx="1882031" cy="1912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003281" y="3468429"/>
            <a:ext cx="101854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پیاده‏سازی سیستم ردیابی مبتنی بر اینترنت اشیا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6023" y="4794069"/>
            <a:ext cx="320292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نگارش: ساره سلطانی نژاد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文本框 34"/>
          <p:cNvSpPr txBox="1"/>
          <p:nvPr/>
        </p:nvSpPr>
        <p:spPr>
          <a:xfrm>
            <a:off x="671513" y="5261129"/>
            <a:ext cx="396301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استاد راهنما: دکتر بهادر بخشی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017" y="5330472"/>
            <a:ext cx="1158091" cy="118192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145" y="5250849"/>
            <a:ext cx="1322898" cy="13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0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84937" y="1360669"/>
            <a:ext cx="109148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امکان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تعيين موقعيت دقيق و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رديابی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افراد، وسايل نقليه و يا هر جسم متحرك ديگر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با استفاده از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ارائه راه‌حل‌هایی مطمئن برای تامین امنیت افراد و وسایل نقلیه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تاثير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بسزا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در بهينه شدن كيفيت نظارت و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مديريت ناوگان‌های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حمل و نقل، حركت خودروها،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افراد (کودکان و سالمندان) و یا هر شی متحرک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文本框 28"/>
          <p:cNvSpPr txBox="1"/>
          <p:nvPr/>
        </p:nvSpPr>
        <p:spPr>
          <a:xfrm>
            <a:off x="9310355" y="358079"/>
            <a:ext cx="246734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ردیابی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۷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0412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11"/>
          <p:cNvSpPr txBox="1"/>
          <p:nvPr/>
        </p:nvSpPr>
        <p:spPr>
          <a:xfrm>
            <a:off x="607766" y="1044196"/>
            <a:ext cx="10979398" cy="661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40503050201020203" pitchFamily="18" charset="-78"/>
                <a:ea typeface="微软雅黑" panose="020B0503020204020204" pitchFamily="34" charset="-122"/>
                <a:cs typeface="IRANSans" panose="02040503050201020203" pitchFamily="18" charset="-78"/>
              </a:rPr>
              <a:t>منظومه‌ای متشکل از ۲۴ ماهواره در اطراف زمین</a:t>
            </a:r>
          </a:p>
          <a:p>
            <a:pPr algn="r" rtl="1">
              <a:lnSpc>
                <a:spcPct val="150000"/>
              </a:lnSpc>
            </a:pPr>
            <a:endParaRPr lang="fa-IR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ساختار </a:t>
            </a:r>
            <a:r>
              <a:rPr lang="en-US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:</a:t>
            </a:r>
          </a:p>
          <a:p>
            <a:pPr marL="1257300" lvl="2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فضایی  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کنترل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کاربری</a:t>
            </a:r>
          </a:p>
          <a:p>
            <a:pPr marL="1257300" lvl="2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کاربرد اصلی آن: تعیین موقعیت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تعیین دو بعدی (طول و عرض جغرافیایی) با استفاده از حداقل ۳ ماهواره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تعیین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سه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بعدی (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طول، عرض و ارتفاع جغرافیایی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) با استفاده از حداقل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۴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ماهواره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</a:pPr>
            <a:endParaRPr lang="fa-IR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</p:txBody>
      </p:sp>
      <p:sp>
        <p:nvSpPr>
          <p:cNvPr id="13" name="文本框 28"/>
          <p:cNvSpPr txBox="1"/>
          <p:nvPr/>
        </p:nvSpPr>
        <p:spPr>
          <a:xfrm>
            <a:off x="7495406" y="324802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موقعیت‌یاب جهانی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۸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894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2994759" y="3090446"/>
            <a:ext cx="620248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rtl="1"/>
            <a:r>
              <a:rPr lang="fa-I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معرفی قطعات مورد استفاده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97960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11"/>
          <p:cNvSpPr txBox="1"/>
          <p:nvPr/>
        </p:nvSpPr>
        <p:spPr>
          <a:xfrm>
            <a:off x="-185032" y="3326379"/>
            <a:ext cx="5878521" cy="3416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              SIM808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ماژول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GSM/GPRS</a:t>
            </a: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ترکیب </a:t>
            </a: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شده با تکنولوژی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قابلیت پشتیبانی از چهار باند فرکانسی: ۸۵۰/۹۰۰/۱۸۰۰/۱۹۰۰ مگاهرتز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قابلیت نصب آنتن‌های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GPS, GSM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600783" y="3326379"/>
            <a:ext cx="4867473" cy="2131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Arduino UNO</a:t>
            </a:r>
            <a:endParaRPr lang="fa-IR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یک 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میکروکنترلر متن‌باز </a:t>
            </a:r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بر اساس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ATmega32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ولتاژ کاری 5 ولت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ولتاژ ورودی بین 7 تا 20 ولت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14 پین ورودی/خروجی دیجیتال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42" y="549025"/>
            <a:ext cx="3461956" cy="251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15" y="159440"/>
            <a:ext cx="3930868" cy="34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9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11"/>
          <p:cNvSpPr txBox="1"/>
          <p:nvPr/>
        </p:nvSpPr>
        <p:spPr>
          <a:xfrm>
            <a:off x="1157287" y="3561300"/>
            <a:ext cx="3957637" cy="3185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 GSM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Antenna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چهار باند فرکانسی ۸۵۰، ۹۰۰، ۱۸۰۰، ۱۹۰۰ مگاهرتز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بهره ۲ دسی‌بل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محدوده دمای کاری بین ۴۰- تا ۸۵+ درجه سانتی‌گراد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7078862" y="3653634"/>
            <a:ext cx="4058705" cy="3000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GPS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Antenna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فرکانس کاری ۱۵۷۲.۴۲ </a:t>
            </a: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مگاهرتز</a:t>
            </a:r>
            <a:endParaRPr lang="fa-I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تقویت </a:t>
            </a: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سیگنال تا ۲۸+ دسی‌بل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ولتاژ </a:t>
            </a: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کاری بین ۲.۵ تا ۵.۵ ولت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دارای کابل به طول ۵ متر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微软雅黑" panose="020B0503020204020204" pitchFamily="34" charset="-122"/>
              <a:cs typeface="IRANSans" panose="02040503050201020203" pitchFamily="18" charset="-78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132"/>
          <a:stretch>
            <a:fillRect/>
          </a:stretch>
        </p:blipFill>
        <p:spPr>
          <a:xfrm>
            <a:off x="7936708" y="558935"/>
            <a:ext cx="2650329" cy="2643187"/>
          </a:xfrm>
        </p:spPr>
      </p:pic>
      <p:pic>
        <p:nvPicPr>
          <p:cNvPr id="5" name="Picture Placeholder 4"/>
          <p:cNvPicPr preferRelativeResize="0">
            <a:picLocks noGrp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132"/>
          <a:stretch>
            <a:fillRect/>
          </a:stretch>
        </p:blipFill>
        <p:spPr>
          <a:xfrm>
            <a:off x="2091777" y="558935"/>
            <a:ext cx="2649600" cy="2642400"/>
          </a:xfrm>
        </p:spPr>
      </p:pic>
      <p:sp>
        <p:nvSpPr>
          <p:cNvPr id="12" name="TextBox 11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4121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سیستم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5106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171382" y="375236"/>
            <a:ext cx="1068619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قسمت‌های اصلی این سیستم:</a:t>
            </a:r>
          </a:p>
          <a:p>
            <a:pPr marL="457200" indent="-457200" algn="r" rtl="1">
              <a:lnSpc>
                <a:spcPct val="200000"/>
              </a:lnSpc>
              <a:buFont typeface="+mj-lt"/>
              <a:buAutoNum type="arabicPeriod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بدست آوردن موقعیت مکانی شی متحرک با استفاده از 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4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457200" indent="-457200" algn="r" rtl="1">
              <a:lnSpc>
                <a:spcPct val="200000"/>
              </a:lnSpc>
              <a:buFont typeface="+mj-lt"/>
              <a:buAutoNum type="arabicPeriod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ارسال اطلاعات دریافتی به سرورهای نرم‌افزاری توسط مودم 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GSM</a:t>
            </a:r>
            <a:endParaRPr lang="fa-IR" sz="24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457200" indent="-457200" algn="r" rtl="1">
              <a:lnSpc>
                <a:spcPct val="200000"/>
              </a:lnSpc>
              <a:buFont typeface="+mj-lt"/>
              <a:buAutoNum type="arabicPeriod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پردازش و ذخیره اطلاعات در پایگاه داده</a:t>
            </a:r>
          </a:p>
          <a:p>
            <a:pPr marL="457200" indent="-457200" algn="r" rtl="1">
              <a:lnSpc>
                <a:spcPct val="200000"/>
              </a:lnSpc>
              <a:buFont typeface="+mj-lt"/>
              <a:buAutoNum type="arabicPeriod"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توسعه برنامه کاربردی برای نمایش مسیر حرکت بر روی نقشه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۱۳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8516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2486025" y="1633538"/>
            <a:ext cx="6656388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94" y="1765394"/>
            <a:ext cx="8164412" cy="3932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094617" y="314052"/>
            <a:ext cx="3775166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a-IR" altLang="zh-CN" sz="2800" b="1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معماری سیستم </a:t>
            </a:r>
            <a:r>
              <a:rPr lang="fa-IR" altLang="zh-CN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پیشنهادی</a:t>
            </a:r>
            <a:endParaRPr lang="zh-CN" altLang="en-US" sz="28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170980" y="5878014"/>
            <a:ext cx="328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شکل ۲- معماری سیستم ردیابی [۲]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5379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پیاده‏سازی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1568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216719" y="305396"/>
            <a:ext cx="106861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پیاده‌سازی پروژه در دو بخش کلی</a:t>
            </a:r>
          </a:p>
          <a:p>
            <a:pPr algn="r" rtl="1">
              <a:lnSpc>
                <a:spcPct val="150000"/>
              </a:lnSpc>
            </a:pPr>
            <a:endParaRPr lang="fa-IR" sz="28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971550" lvl="1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سخت‌افزاری</a:t>
            </a:r>
          </a:p>
          <a:p>
            <a:pPr marL="971550" lvl="1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بخش نرم‌افزاری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8070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9bbc85e-124a-484c-b6e8-f26f596bdbac"/>
          <p:cNvGrpSpPr>
            <a:grpSpLocks noChangeAspect="1"/>
          </p:cNvGrpSpPr>
          <p:nvPr/>
        </p:nvGrpSpPr>
        <p:grpSpPr>
          <a:xfrm>
            <a:off x="1544881" y="3010927"/>
            <a:ext cx="9419694" cy="2454207"/>
            <a:chOff x="1356335" y="2075616"/>
            <a:chExt cx="9419694" cy="2454207"/>
          </a:xfrm>
        </p:grpSpPr>
        <p:sp>
          <p:nvSpPr>
            <p:cNvPr id="4" name="Freeform: Shape 1"/>
            <p:cNvSpPr>
              <a:spLocks/>
            </p:cNvSpPr>
            <p:nvPr/>
          </p:nvSpPr>
          <p:spPr bwMode="auto">
            <a:xfrm>
              <a:off x="4570409" y="4074610"/>
              <a:ext cx="461062" cy="455213"/>
            </a:xfrm>
            <a:custGeom>
              <a:avLst/>
              <a:gdLst>
                <a:gd name="T0" fmla="*/ 186 w 200"/>
                <a:gd name="T1" fmla="*/ 0 h 197"/>
                <a:gd name="T2" fmla="*/ 14 w 200"/>
                <a:gd name="T3" fmla="*/ 0 h 197"/>
                <a:gd name="T4" fmla="*/ 0 w 200"/>
                <a:gd name="T5" fmla="*/ 15 h 197"/>
                <a:gd name="T6" fmla="*/ 0 w 200"/>
                <a:gd name="T7" fmla="*/ 127 h 197"/>
                <a:gd name="T8" fmla="*/ 14 w 200"/>
                <a:gd name="T9" fmla="*/ 141 h 197"/>
                <a:gd name="T10" fmla="*/ 82 w 200"/>
                <a:gd name="T11" fmla="*/ 141 h 197"/>
                <a:gd name="T12" fmla="*/ 55 w 200"/>
                <a:gd name="T13" fmla="*/ 189 h 197"/>
                <a:gd name="T14" fmla="*/ 58 w 200"/>
                <a:gd name="T15" fmla="*/ 197 h 197"/>
                <a:gd name="T16" fmla="*/ 61 w 200"/>
                <a:gd name="T17" fmla="*/ 197 h 197"/>
                <a:gd name="T18" fmla="*/ 66 w 200"/>
                <a:gd name="T19" fmla="*/ 194 h 197"/>
                <a:gd name="T20" fmla="*/ 95 w 200"/>
                <a:gd name="T21" fmla="*/ 141 h 197"/>
                <a:gd name="T22" fmla="*/ 105 w 200"/>
                <a:gd name="T23" fmla="*/ 141 h 197"/>
                <a:gd name="T24" fmla="*/ 134 w 200"/>
                <a:gd name="T25" fmla="*/ 194 h 197"/>
                <a:gd name="T26" fmla="*/ 140 w 200"/>
                <a:gd name="T27" fmla="*/ 197 h 197"/>
                <a:gd name="T28" fmla="*/ 142 w 200"/>
                <a:gd name="T29" fmla="*/ 197 h 197"/>
                <a:gd name="T30" fmla="*/ 145 w 200"/>
                <a:gd name="T31" fmla="*/ 189 h 197"/>
                <a:gd name="T32" fmla="*/ 118 w 200"/>
                <a:gd name="T33" fmla="*/ 141 h 197"/>
                <a:gd name="T34" fmla="*/ 186 w 200"/>
                <a:gd name="T35" fmla="*/ 141 h 197"/>
                <a:gd name="T36" fmla="*/ 200 w 200"/>
                <a:gd name="T37" fmla="*/ 127 h 197"/>
                <a:gd name="T38" fmla="*/ 200 w 200"/>
                <a:gd name="T39" fmla="*/ 15 h 197"/>
                <a:gd name="T40" fmla="*/ 186 w 200"/>
                <a:gd name="T41" fmla="*/ 0 h 197"/>
                <a:gd name="T42" fmla="*/ 188 w 200"/>
                <a:gd name="T43" fmla="*/ 120 h 197"/>
                <a:gd name="T44" fmla="*/ 12 w 200"/>
                <a:gd name="T45" fmla="*/ 120 h 197"/>
                <a:gd name="T46" fmla="*/ 12 w 200"/>
                <a:gd name="T47" fmla="*/ 14 h 197"/>
                <a:gd name="T48" fmla="*/ 188 w 200"/>
                <a:gd name="T49" fmla="*/ 14 h 197"/>
                <a:gd name="T50" fmla="*/ 188 w 200"/>
                <a:gd name="T51" fmla="*/ 120 h 197"/>
                <a:gd name="T52" fmla="*/ 148 w 200"/>
                <a:gd name="T53" fmla="*/ 99 h 197"/>
                <a:gd name="T54" fmla="*/ 124 w 200"/>
                <a:gd name="T55" fmla="*/ 99 h 197"/>
                <a:gd name="T56" fmla="*/ 124 w 200"/>
                <a:gd name="T57" fmla="*/ 29 h 197"/>
                <a:gd name="T58" fmla="*/ 148 w 200"/>
                <a:gd name="T59" fmla="*/ 29 h 197"/>
                <a:gd name="T60" fmla="*/ 148 w 200"/>
                <a:gd name="T61" fmla="*/ 99 h 197"/>
                <a:gd name="T62" fmla="*/ 76 w 200"/>
                <a:gd name="T63" fmla="*/ 99 h 197"/>
                <a:gd name="T64" fmla="*/ 52 w 200"/>
                <a:gd name="T65" fmla="*/ 99 h 197"/>
                <a:gd name="T66" fmla="*/ 52 w 200"/>
                <a:gd name="T67" fmla="*/ 66 h 197"/>
                <a:gd name="T68" fmla="*/ 76 w 200"/>
                <a:gd name="T69" fmla="*/ 66 h 197"/>
                <a:gd name="T70" fmla="*/ 76 w 200"/>
                <a:gd name="T71" fmla="*/ 99 h 197"/>
                <a:gd name="T72" fmla="*/ 112 w 200"/>
                <a:gd name="T73" fmla="*/ 99 h 197"/>
                <a:gd name="T74" fmla="*/ 88 w 200"/>
                <a:gd name="T75" fmla="*/ 99 h 197"/>
                <a:gd name="T76" fmla="*/ 88 w 200"/>
                <a:gd name="T77" fmla="*/ 47 h 197"/>
                <a:gd name="T78" fmla="*/ 112 w 200"/>
                <a:gd name="T79" fmla="*/ 47 h 197"/>
                <a:gd name="T80" fmla="*/ 112 w 200"/>
                <a:gd name="T81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97">
                  <a:moveTo>
                    <a:pt x="18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5"/>
                    <a:pt x="6" y="141"/>
                    <a:pt x="14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4" y="191"/>
                    <a:pt x="55" y="195"/>
                    <a:pt x="58" y="197"/>
                  </a:cubicBezTo>
                  <a:cubicBezTo>
                    <a:pt x="59" y="197"/>
                    <a:pt x="60" y="197"/>
                    <a:pt x="61" y="197"/>
                  </a:cubicBezTo>
                  <a:cubicBezTo>
                    <a:pt x="63" y="197"/>
                    <a:pt x="65" y="196"/>
                    <a:pt x="66" y="194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34" y="194"/>
                    <a:pt x="134" y="194"/>
                    <a:pt x="134" y="194"/>
                  </a:cubicBezTo>
                  <a:cubicBezTo>
                    <a:pt x="135" y="196"/>
                    <a:pt x="137" y="197"/>
                    <a:pt x="140" y="197"/>
                  </a:cubicBezTo>
                  <a:cubicBezTo>
                    <a:pt x="140" y="197"/>
                    <a:pt x="141" y="197"/>
                    <a:pt x="142" y="197"/>
                  </a:cubicBezTo>
                  <a:cubicBezTo>
                    <a:pt x="145" y="195"/>
                    <a:pt x="146" y="191"/>
                    <a:pt x="145" y="18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94" y="141"/>
                    <a:pt x="200" y="135"/>
                    <a:pt x="200" y="12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4" y="0"/>
                    <a:pt x="186" y="0"/>
                  </a:cubicBezTo>
                  <a:close/>
                  <a:moveTo>
                    <a:pt x="188" y="120"/>
                  </a:moveTo>
                  <a:cubicBezTo>
                    <a:pt x="12" y="120"/>
                    <a:pt x="12" y="120"/>
                    <a:pt x="12" y="1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88" y="14"/>
                    <a:pt x="188" y="14"/>
                    <a:pt x="188" y="14"/>
                  </a:cubicBezTo>
                  <a:lnTo>
                    <a:pt x="188" y="120"/>
                  </a:lnTo>
                  <a:close/>
                  <a:moveTo>
                    <a:pt x="148" y="99"/>
                  </a:moveTo>
                  <a:cubicBezTo>
                    <a:pt x="124" y="99"/>
                    <a:pt x="124" y="99"/>
                    <a:pt x="124" y="9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48" y="29"/>
                    <a:pt x="148" y="29"/>
                    <a:pt x="148" y="29"/>
                  </a:cubicBezTo>
                  <a:lnTo>
                    <a:pt x="148" y="99"/>
                  </a:lnTo>
                  <a:close/>
                  <a:moveTo>
                    <a:pt x="76" y="99"/>
                  </a:moveTo>
                  <a:cubicBezTo>
                    <a:pt x="52" y="99"/>
                    <a:pt x="52" y="99"/>
                    <a:pt x="52" y="99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6" y="66"/>
                    <a:pt x="76" y="66"/>
                    <a:pt x="76" y="66"/>
                  </a:cubicBezTo>
                  <a:lnTo>
                    <a:pt x="76" y="99"/>
                  </a:lnTo>
                  <a:close/>
                  <a:moveTo>
                    <a:pt x="112" y="99"/>
                  </a:moveTo>
                  <a:cubicBezTo>
                    <a:pt x="88" y="99"/>
                    <a:pt x="88" y="99"/>
                    <a:pt x="88" y="99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12" y="47"/>
                    <a:pt x="112" y="47"/>
                    <a:pt x="112" y="47"/>
                  </a:cubicBezTo>
                  <a:lnTo>
                    <a:pt x="112" y="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sp>
          <p:nvSpPr>
            <p:cNvPr id="5" name="Freeform: Shape 2"/>
            <p:cNvSpPr>
              <a:spLocks/>
            </p:cNvSpPr>
            <p:nvPr/>
          </p:nvSpPr>
          <p:spPr bwMode="auto">
            <a:xfrm>
              <a:off x="1356335" y="2075616"/>
              <a:ext cx="361721" cy="468171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sp>
          <p:nvSpPr>
            <p:cNvPr id="7" name="Freeform: Shape 4"/>
            <p:cNvSpPr>
              <a:spLocks/>
            </p:cNvSpPr>
            <p:nvPr/>
          </p:nvSpPr>
          <p:spPr bwMode="auto">
            <a:xfrm>
              <a:off x="7825259" y="4063850"/>
              <a:ext cx="433437" cy="453733"/>
            </a:xfrm>
            <a:custGeom>
              <a:avLst/>
              <a:gdLst>
                <a:gd name="T0" fmla="*/ 149 w 177"/>
                <a:gd name="T1" fmla="*/ 6 h 176"/>
                <a:gd name="T2" fmla="*/ 15 w 177"/>
                <a:gd name="T3" fmla="*/ 122 h 176"/>
                <a:gd name="T4" fmla="*/ 7 w 177"/>
                <a:gd name="T5" fmla="*/ 154 h 176"/>
                <a:gd name="T6" fmla="*/ 9 w 177"/>
                <a:gd name="T7" fmla="*/ 174 h 176"/>
                <a:gd name="T8" fmla="*/ 54 w 177"/>
                <a:gd name="T9" fmla="*/ 162 h 176"/>
                <a:gd name="T10" fmla="*/ 171 w 177"/>
                <a:gd name="T11" fmla="*/ 45 h 176"/>
                <a:gd name="T12" fmla="*/ 44 w 177"/>
                <a:gd name="T13" fmla="*/ 157 h 176"/>
                <a:gd name="T14" fmla="*/ 15 w 177"/>
                <a:gd name="T15" fmla="*/ 151 h 176"/>
                <a:gd name="T16" fmla="*/ 21 w 177"/>
                <a:gd name="T17" fmla="*/ 128 h 176"/>
                <a:gd name="T18" fmla="*/ 44 w 177"/>
                <a:gd name="T19" fmla="*/ 157 h 176"/>
                <a:gd name="T20" fmla="*/ 25 w 177"/>
                <a:gd name="T21" fmla="*/ 122 h 176"/>
                <a:gd name="T22" fmla="*/ 110 w 177"/>
                <a:gd name="T23" fmla="*/ 47 h 176"/>
                <a:gd name="T24" fmla="*/ 54 w 177"/>
                <a:gd name="T25" fmla="*/ 152 h 176"/>
                <a:gd name="T26" fmla="*/ 153 w 177"/>
                <a:gd name="T27" fmla="*/ 53 h 176"/>
                <a:gd name="T28" fmla="*/ 163 w 177"/>
                <a:gd name="T29" fmla="*/ 40 h 176"/>
                <a:gd name="T30" fmla="*/ 161 w 177"/>
                <a:gd name="T31" fmla="*/ 29 h 176"/>
                <a:gd name="T32" fmla="*/ 160 w 177"/>
                <a:gd name="T33" fmla="*/ 35 h 176"/>
                <a:gd name="T34" fmla="*/ 148 w 177"/>
                <a:gd name="T35" fmla="*/ 48 h 176"/>
                <a:gd name="T36" fmla="*/ 137 w 177"/>
                <a:gd name="T37" fmla="*/ 11 h 176"/>
                <a:gd name="T38" fmla="*/ 166 w 177"/>
                <a:gd name="T39" fmla="*/ 32 h 176"/>
                <a:gd name="T40" fmla="*/ 6 w 177"/>
                <a:gd name="T41" fmla="*/ 46 h 176"/>
                <a:gd name="T42" fmla="*/ 6 w 177"/>
                <a:gd name="T43" fmla="*/ 36 h 176"/>
                <a:gd name="T44" fmla="*/ 42 w 177"/>
                <a:gd name="T45" fmla="*/ 0 h 176"/>
                <a:gd name="T46" fmla="*/ 86 w 177"/>
                <a:gd name="T47" fmla="*/ 44 h 176"/>
                <a:gd name="T48" fmla="*/ 80 w 177"/>
                <a:gd name="T49" fmla="*/ 49 h 176"/>
                <a:gd name="T50" fmla="*/ 71 w 177"/>
                <a:gd name="T51" fmla="*/ 53 h 176"/>
                <a:gd name="T52" fmla="*/ 73 w 177"/>
                <a:gd name="T53" fmla="*/ 41 h 176"/>
                <a:gd name="T54" fmla="*/ 63 w 177"/>
                <a:gd name="T55" fmla="*/ 46 h 176"/>
                <a:gd name="T56" fmla="*/ 65 w 177"/>
                <a:gd name="T57" fmla="*/ 34 h 176"/>
                <a:gd name="T58" fmla="*/ 56 w 177"/>
                <a:gd name="T59" fmla="*/ 38 h 176"/>
                <a:gd name="T60" fmla="*/ 58 w 177"/>
                <a:gd name="T61" fmla="*/ 27 h 176"/>
                <a:gd name="T62" fmla="*/ 49 w 177"/>
                <a:gd name="T63" fmla="*/ 31 h 176"/>
                <a:gd name="T64" fmla="*/ 52 w 177"/>
                <a:gd name="T65" fmla="*/ 21 h 176"/>
                <a:gd name="T66" fmla="*/ 35 w 177"/>
                <a:gd name="T67" fmla="*/ 28 h 176"/>
                <a:gd name="T68" fmla="*/ 42 w 177"/>
                <a:gd name="T69" fmla="*/ 10 h 176"/>
                <a:gd name="T70" fmla="*/ 57 w 177"/>
                <a:gd name="T71" fmla="*/ 73 h 176"/>
                <a:gd name="T72" fmla="*/ 6 w 177"/>
                <a:gd name="T73" fmla="*/ 46 h 176"/>
                <a:gd name="T74" fmla="*/ 172 w 177"/>
                <a:gd name="T75" fmla="*/ 140 h 176"/>
                <a:gd name="T76" fmla="*/ 136 w 177"/>
                <a:gd name="T77" fmla="*/ 176 h 176"/>
                <a:gd name="T78" fmla="*/ 92 w 177"/>
                <a:gd name="T79" fmla="*/ 132 h 176"/>
                <a:gd name="T80" fmla="*/ 143 w 177"/>
                <a:gd name="T81" fmla="*/ 159 h 176"/>
                <a:gd name="T82" fmla="*/ 161 w 177"/>
                <a:gd name="T83" fmla="*/ 130 h 176"/>
                <a:gd name="T84" fmla="*/ 144 w 177"/>
                <a:gd name="T85" fmla="*/ 136 h 176"/>
                <a:gd name="T86" fmla="*/ 153 w 177"/>
                <a:gd name="T87" fmla="*/ 121 h 176"/>
                <a:gd name="T88" fmla="*/ 143 w 177"/>
                <a:gd name="T89" fmla="*/ 125 h 176"/>
                <a:gd name="T90" fmla="*/ 145 w 177"/>
                <a:gd name="T91" fmla="*/ 114 h 176"/>
                <a:gd name="T92" fmla="*/ 136 w 177"/>
                <a:gd name="T93" fmla="*/ 118 h 176"/>
                <a:gd name="T94" fmla="*/ 138 w 177"/>
                <a:gd name="T95" fmla="*/ 107 h 176"/>
                <a:gd name="T96" fmla="*/ 129 w 177"/>
                <a:gd name="T97" fmla="*/ 111 h 176"/>
                <a:gd name="T98" fmla="*/ 131 w 177"/>
                <a:gd name="T99" fmla="*/ 99 h 176"/>
                <a:gd name="T100" fmla="*/ 121 w 177"/>
                <a:gd name="T101" fmla="*/ 104 h 176"/>
                <a:gd name="T102" fmla="*/ 128 w 177"/>
                <a:gd name="T103" fmla="*/ 96 h 176"/>
                <a:gd name="T104" fmla="*/ 172 w 177"/>
                <a:gd name="T105" fmla="*/ 1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176">
                  <a:moveTo>
                    <a:pt x="171" y="2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5" y="1"/>
                    <a:pt x="137" y="1"/>
                    <a:pt x="132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123"/>
                    <a:pt x="7" y="154"/>
                    <a:pt x="7" y="154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2" y="173"/>
                    <a:pt x="4" y="175"/>
                    <a:pt x="9" y="174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23" y="170"/>
                    <a:pt x="54" y="162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6" y="40"/>
                    <a:pt x="176" y="32"/>
                    <a:pt x="171" y="27"/>
                  </a:cubicBezTo>
                  <a:close/>
                  <a:moveTo>
                    <a:pt x="44" y="157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0" y="131"/>
                    <a:pt x="20" y="129"/>
                    <a:pt x="21" y="128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47" y="156"/>
                    <a:pt x="46" y="157"/>
                    <a:pt x="44" y="157"/>
                  </a:cubicBezTo>
                  <a:close/>
                  <a:moveTo>
                    <a:pt x="54" y="152"/>
                  </a:moveTo>
                  <a:cubicBezTo>
                    <a:pt x="25" y="122"/>
                    <a:pt x="25" y="122"/>
                    <a:pt x="25" y="12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34" y="72"/>
                    <a:pt x="134" y="72"/>
                    <a:pt x="134" y="72"/>
                  </a:cubicBezTo>
                  <a:lnTo>
                    <a:pt x="54" y="152"/>
                  </a:lnTo>
                  <a:close/>
                  <a:moveTo>
                    <a:pt x="166" y="40"/>
                  </a:moveTo>
                  <a:cubicBezTo>
                    <a:pt x="153" y="53"/>
                    <a:pt x="153" y="53"/>
                    <a:pt x="153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4" y="39"/>
                    <a:pt x="165" y="37"/>
                    <a:pt x="165" y="35"/>
                  </a:cubicBezTo>
                  <a:cubicBezTo>
                    <a:pt x="165" y="32"/>
                    <a:pt x="162" y="29"/>
                    <a:pt x="161" y="2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4"/>
                    <a:pt x="160" y="35"/>
                    <a:pt x="160" y="35"/>
                  </a:cubicBezTo>
                  <a:cubicBezTo>
                    <a:pt x="160" y="36"/>
                    <a:pt x="160" y="36"/>
                    <a:pt x="159" y="36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9" y="9"/>
                    <a:pt x="142" y="9"/>
                    <a:pt x="144" y="1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8" y="34"/>
                    <a:pt x="168" y="38"/>
                    <a:pt x="166" y="40"/>
                  </a:cubicBezTo>
                  <a:close/>
                  <a:moveTo>
                    <a:pt x="6" y="46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6" y="46"/>
                  </a:lnTo>
                  <a:close/>
                  <a:moveTo>
                    <a:pt x="177" y="135"/>
                  </a:moveTo>
                  <a:cubicBezTo>
                    <a:pt x="172" y="140"/>
                    <a:pt x="172" y="140"/>
                    <a:pt x="172" y="14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49" y="142"/>
                    <a:pt x="149" y="142"/>
                    <a:pt x="149" y="142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72" y="130"/>
                    <a:pt x="172" y="130"/>
                    <a:pt x="172" y="130"/>
                  </a:cubicBezTo>
                  <a:lnTo>
                    <a:pt x="177" y="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1395303" y="4059819"/>
              <a:ext cx="283785" cy="468524"/>
            </a:xfrm>
            <a:custGeom>
              <a:avLst/>
              <a:gdLst>
                <a:gd name="T0" fmla="*/ 28 w 108"/>
                <a:gd name="T1" fmla="*/ 142 h 178"/>
                <a:gd name="T2" fmla="*/ 29 w 108"/>
                <a:gd name="T3" fmla="*/ 153 h 178"/>
                <a:gd name="T4" fmla="*/ 17 w 108"/>
                <a:gd name="T5" fmla="*/ 158 h 178"/>
                <a:gd name="T6" fmla="*/ 0 w 108"/>
                <a:gd name="T7" fmla="*/ 172 h 178"/>
                <a:gd name="T8" fmla="*/ 0 w 108"/>
                <a:gd name="T9" fmla="*/ 142 h 178"/>
                <a:gd name="T10" fmla="*/ 24 w 108"/>
                <a:gd name="T11" fmla="*/ 117 h 178"/>
                <a:gd name="T12" fmla="*/ 26 w 108"/>
                <a:gd name="T13" fmla="*/ 134 h 178"/>
                <a:gd name="T14" fmla="*/ 27 w 108"/>
                <a:gd name="T15" fmla="*/ 137 h 178"/>
                <a:gd name="T16" fmla="*/ 27 w 108"/>
                <a:gd name="T17" fmla="*/ 137 h 178"/>
                <a:gd name="T18" fmla="*/ 28 w 108"/>
                <a:gd name="T19" fmla="*/ 142 h 178"/>
                <a:gd name="T20" fmla="*/ 86 w 108"/>
                <a:gd name="T21" fmla="*/ 120 h 178"/>
                <a:gd name="T22" fmla="*/ 84 w 108"/>
                <a:gd name="T23" fmla="*/ 134 h 178"/>
                <a:gd name="T24" fmla="*/ 83 w 108"/>
                <a:gd name="T25" fmla="*/ 137 h 178"/>
                <a:gd name="T26" fmla="*/ 83 w 108"/>
                <a:gd name="T27" fmla="*/ 137 h 178"/>
                <a:gd name="T28" fmla="*/ 83 w 108"/>
                <a:gd name="T29" fmla="*/ 142 h 178"/>
                <a:gd name="T30" fmla="*/ 81 w 108"/>
                <a:gd name="T31" fmla="*/ 154 h 178"/>
                <a:gd name="T32" fmla="*/ 90 w 108"/>
                <a:gd name="T33" fmla="*/ 158 h 178"/>
                <a:gd name="T34" fmla="*/ 108 w 108"/>
                <a:gd name="T35" fmla="*/ 172 h 178"/>
                <a:gd name="T36" fmla="*/ 108 w 108"/>
                <a:gd name="T37" fmla="*/ 142 h 178"/>
                <a:gd name="T38" fmla="*/ 86 w 108"/>
                <a:gd name="T39" fmla="*/ 120 h 178"/>
                <a:gd name="T40" fmla="*/ 55 w 108"/>
                <a:gd name="T41" fmla="*/ 0 h 178"/>
                <a:gd name="T42" fmla="*/ 26 w 108"/>
                <a:gd name="T43" fmla="*/ 42 h 178"/>
                <a:gd name="T44" fmla="*/ 84 w 108"/>
                <a:gd name="T45" fmla="*/ 42 h 178"/>
                <a:gd name="T46" fmla="*/ 55 w 108"/>
                <a:gd name="T47" fmla="*/ 0 h 178"/>
                <a:gd name="T48" fmla="*/ 35 w 108"/>
                <a:gd name="T49" fmla="*/ 162 h 178"/>
                <a:gd name="T50" fmla="*/ 45 w 108"/>
                <a:gd name="T51" fmla="*/ 162 h 178"/>
                <a:gd name="T52" fmla="*/ 45 w 108"/>
                <a:gd name="T53" fmla="*/ 141 h 178"/>
                <a:gd name="T54" fmla="*/ 31 w 108"/>
                <a:gd name="T55" fmla="*/ 141 h 178"/>
                <a:gd name="T56" fmla="*/ 35 w 108"/>
                <a:gd name="T57" fmla="*/ 162 h 178"/>
                <a:gd name="T58" fmla="*/ 87 w 108"/>
                <a:gd name="T59" fmla="*/ 62 h 178"/>
                <a:gd name="T60" fmla="*/ 80 w 108"/>
                <a:gd name="T61" fmla="*/ 133 h 178"/>
                <a:gd name="T62" fmla="*/ 65 w 108"/>
                <a:gd name="T63" fmla="*/ 133 h 178"/>
                <a:gd name="T64" fmla="*/ 65 w 108"/>
                <a:gd name="T65" fmla="*/ 116 h 178"/>
                <a:gd name="T66" fmla="*/ 45 w 108"/>
                <a:gd name="T67" fmla="*/ 116 h 178"/>
                <a:gd name="T68" fmla="*/ 45 w 108"/>
                <a:gd name="T69" fmla="*/ 133 h 178"/>
                <a:gd name="T70" fmla="*/ 30 w 108"/>
                <a:gd name="T71" fmla="*/ 133 h 178"/>
                <a:gd name="T72" fmla="*/ 23 w 108"/>
                <a:gd name="T73" fmla="*/ 61 h 178"/>
                <a:gd name="T74" fmla="*/ 24 w 108"/>
                <a:gd name="T75" fmla="*/ 50 h 178"/>
                <a:gd name="T76" fmla="*/ 86 w 108"/>
                <a:gd name="T77" fmla="*/ 50 h 178"/>
                <a:gd name="T78" fmla="*/ 87 w 108"/>
                <a:gd name="T79" fmla="*/ 59 h 178"/>
                <a:gd name="T80" fmla="*/ 88 w 108"/>
                <a:gd name="T81" fmla="*/ 61 h 178"/>
                <a:gd name="T82" fmla="*/ 87 w 108"/>
                <a:gd name="T83" fmla="*/ 62 h 178"/>
                <a:gd name="T84" fmla="*/ 67 w 108"/>
                <a:gd name="T85" fmla="*/ 72 h 178"/>
                <a:gd name="T86" fmla="*/ 55 w 108"/>
                <a:gd name="T87" fmla="*/ 61 h 178"/>
                <a:gd name="T88" fmla="*/ 44 w 108"/>
                <a:gd name="T89" fmla="*/ 72 h 178"/>
                <a:gd name="T90" fmla="*/ 55 w 108"/>
                <a:gd name="T91" fmla="*/ 83 h 178"/>
                <a:gd name="T92" fmla="*/ 67 w 108"/>
                <a:gd name="T93" fmla="*/ 72 h 178"/>
                <a:gd name="T94" fmla="*/ 65 w 108"/>
                <a:gd name="T95" fmla="*/ 162 h 178"/>
                <a:gd name="T96" fmla="*/ 74 w 108"/>
                <a:gd name="T97" fmla="*/ 162 h 178"/>
                <a:gd name="T98" fmla="*/ 76 w 108"/>
                <a:gd name="T99" fmla="*/ 162 h 178"/>
                <a:gd name="T100" fmla="*/ 79 w 108"/>
                <a:gd name="T101" fmla="*/ 141 h 178"/>
                <a:gd name="T102" fmla="*/ 65 w 108"/>
                <a:gd name="T103" fmla="*/ 141 h 178"/>
                <a:gd name="T104" fmla="*/ 65 w 108"/>
                <a:gd name="T105" fmla="*/ 162 h 178"/>
                <a:gd name="T106" fmla="*/ 49 w 108"/>
                <a:gd name="T107" fmla="*/ 178 h 178"/>
                <a:gd name="T108" fmla="*/ 61 w 108"/>
                <a:gd name="T109" fmla="*/ 178 h 178"/>
                <a:gd name="T110" fmla="*/ 61 w 108"/>
                <a:gd name="T111" fmla="*/ 120 h 178"/>
                <a:gd name="T112" fmla="*/ 49 w 108"/>
                <a:gd name="T113" fmla="*/ 120 h 178"/>
                <a:gd name="T114" fmla="*/ 49 w 108"/>
                <a:gd name="T1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78">
                  <a:moveTo>
                    <a:pt x="28" y="142"/>
                  </a:moveTo>
                  <a:cubicBezTo>
                    <a:pt x="28" y="145"/>
                    <a:pt x="29" y="149"/>
                    <a:pt x="29" y="153"/>
                  </a:cubicBezTo>
                  <a:cubicBezTo>
                    <a:pt x="25" y="154"/>
                    <a:pt x="20" y="155"/>
                    <a:pt x="17" y="158"/>
                  </a:cubicBezTo>
                  <a:cubicBezTo>
                    <a:pt x="12" y="164"/>
                    <a:pt x="0" y="172"/>
                    <a:pt x="0" y="17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3"/>
                    <a:pt x="26" y="128"/>
                    <a:pt x="26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lnTo>
                    <a:pt x="28" y="142"/>
                  </a:lnTo>
                  <a:close/>
                  <a:moveTo>
                    <a:pt x="86" y="120"/>
                  </a:moveTo>
                  <a:cubicBezTo>
                    <a:pt x="85" y="125"/>
                    <a:pt x="84" y="129"/>
                    <a:pt x="84" y="13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2" y="146"/>
                    <a:pt x="82" y="150"/>
                    <a:pt x="81" y="154"/>
                  </a:cubicBezTo>
                  <a:cubicBezTo>
                    <a:pt x="84" y="154"/>
                    <a:pt x="88" y="156"/>
                    <a:pt x="90" y="158"/>
                  </a:cubicBezTo>
                  <a:cubicBezTo>
                    <a:pt x="95" y="164"/>
                    <a:pt x="108" y="172"/>
                    <a:pt x="108" y="172"/>
                  </a:cubicBezTo>
                  <a:cubicBezTo>
                    <a:pt x="108" y="142"/>
                    <a:pt x="108" y="142"/>
                    <a:pt x="108" y="142"/>
                  </a:cubicBezTo>
                  <a:lnTo>
                    <a:pt x="86" y="120"/>
                  </a:lnTo>
                  <a:close/>
                  <a:moveTo>
                    <a:pt x="55" y="0"/>
                  </a:moveTo>
                  <a:cubicBezTo>
                    <a:pt x="55" y="0"/>
                    <a:pt x="34" y="16"/>
                    <a:pt x="26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7" y="16"/>
                    <a:pt x="55" y="0"/>
                    <a:pt x="55" y="0"/>
                  </a:cubicBezTo>
                  <a:moveTo>
                    <a:pt x="35" y="162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3" y="149"/>
                    <a:pt x="34" y="156"/>
                    <a:pt x="35" y="162"/>
                  </a:cubicBezTo>
                  <a:moveTo>
                    <a:pt x="87" y="62"/>
                  </a:moveTo>
                  <a:cubicBezTo>
                    <a:pt x="87" y="75"/>
                    <a:pt x="84" y="106"/>
                    <a:pt x="80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05"/>
                    <a:pt x="23" y="73"/>
                    <a:pt x="23" y="61"/>
                  </a:cubicBezTo>
                  <a:cubicBezTo>
                    <a:pt x="23" y="57"/>
                    <a:pt x="23" y="53"/>
                    <a:pt x="2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7" y="53"/>
                    <a:pt x="87" y="56"/>
                    <a:pt x="87" y="59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88" y="61"/>
                    <a:pt x="87" y="62"/>
                    <a:pt x="87" y="62"/>
                  </a:cubicBezTo>
                  <a:moveTo>
                    <a:pt x="67" y="72"/>
                  </a:moveTo>
                  <a:cubicBezTo>
                    <a:pt x="67" y="66"/>
                    <a:pt x="61" y="61"/>
                    <a:pt x="55" y="61"/>
                  </a:cubicBezTo>
                  <a:cubicBezTo>
                    <a:pt x="49" y="61"/>
                    <a:pt x="44" y="66"/>
                    <a:pt x="44" y="72"/>
                  </a:cubicBezTo>
                  <a:cubicBezTo>
                    <a:pt x="44" y="78"/>
                    <a:pt x="49" y="83"/>
                    <a:pt x="55" y="83"/>
                  </a:cubicBezTo>
                  <a:cubicBezTo>
                    <a:pt x="61" y="83"/>
                    <a:pt x="67" y="78"/>
                    <a:pt x="67" y="72"/>
                  </a:cubicBezTo>
                  <a:moveTo>
                    <a:pt x="65" y="162"/>
                  </a:moveTo>
                  <a:cubicBezTo>
                    <a:pt x="74" y="162"/>
                    <a:pt x="74" y="162"/>
                    <a:pt x="74" y="162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56"/>
                    <a:pt x="78" y="149"/>
                    <a:pt x="79" y="141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162"/>
                  </a:lnTo>
                  <a:close/>
                  <a:moveTo>
                    <a:pt x="49" y="178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49" y="120"/>
                    <a:pt x="49" y="120"/>
                    <a:pt x="49" y="120"/>
                  </a:cubicBezTo>
                  <a:lnTo>
                    <a:pt x="49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40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  <p:cxnSp>
          <p:nvCxnSpPr>
            <p:cNvPr id="10" name="Straight Connector 7"/>
            <p:cNvCxnSpPr/>
            <p:nvPr/>
          </p:nvCxnSpPr>
          <p:spPr>
            <a:xfrm>
              <a:off x="2087904" y="233033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"/>
            <p:cNvCxnSpPr/>
            <p:nvPr/>
          </p:nvCxnSpPr>
          <p:spPr>
            <a:xfrm>
              <a:off x="5361570" y="233033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/>
            <p:nvPr/>
          </p:nvCxnSpPr>
          <p:spPr>
            <a:xfrm>
              <a:off x="8609911" y="233033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0"/>
            <p:cNvCxnSpPr/>
            <p:nvPr/>
          </p:nvCxnSpPr>
          <p:spPr>
            <a:xfrm rot="10800000" flipV="1">
              <a:off x="8542581" y="2330331"/>
              <a:ext cx="2233448" cy="1946891"/>
            </a:xfrm>
            <a:prstGeom prst="bentConnector3">
              <a:avLst>
                <a:gd name="adj1" fmla="val -604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1"/>
            <p:cNvCxnSpPr/>
            <p:nvPr/>
          </p:nvCxnSpPr>
          <p:spPr>
            <a:xfrm flipH="1">
              <a:off x="5315356" y="427722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2"/>
            <p:cNvCxnSpPr/>
            <p:nvPr/>
          </p:nvCxnSpPr>
          <p:spPr>
            <a:xfrm flipH="1">
              <a:off x="2041691" y="4277223"/>
              <a:ext cx="2166115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11"/>
          <p:cNvSpPr txBox="1"/>
          <p:nvPr/>
        </p:nvSpPr>
        <p:spPr>
          <a:xfrm>
            <a:off x="1424674" y="3628716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4408579" y="3593086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مفاهیم اولیه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9" name="TextBox 11"/>
          <p:cNvSpPr txBox="1"/>
          <p:nvPr/>
        </p:nvSpPr>
        <p:spPr>
          <a:xfrm>
            <a:off x="7211029" y="3561307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قطعات استفاده شده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2" name="TextBox 11"/>
          <p:cNvSpPr txBox="1"/>
          <p:nvPr/>
        </p:nvSpPr>
        <p:spPr>
          <a:xfrm>
            <a:off x="493487" y="5624065"/>
            <a:ext cx="31604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جمع‏بندی و کارهای آینده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4523725" y="5623747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پیاده‌سازی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7506609" y="5724406"/>
            <a:ext cx="24490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fa-IR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سیستم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8008016" y="1074523"/>
            <a:ext cx="35773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48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فهرست</a:t>
            </a:r>
            <a:endParaRPr lang="en-US" sz="48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0" name="任意多边形: 形状 17"/>
          <p:cNvSpPr/>
          <p:nvPr/>
        </p:nvSpPr>
        <p:spPr>
          <a:xfrm rot="18872354">
            <a:off x="-346276" y="-1786416"/>
            <a:ext cx="7622702" cy="4666088"/>
          </a:xfrm>
          <a:custGeom>
            <a:avLst/>
            <a:gdLst>
              <a:gd name="connsiteX0" fmla="*/ 6887955 w 7622702"/>
              <a:gd name="connsiteY0" fmla="*/ 3919427 h 4666088"/>
              <a:gd name="connsiteX1" fmla="*/ 3801211 w 7622702"/>
              <a:gd name="connsiteY1" fmla="*/ 3919427 h 4666088"/>
              <a:gd name="connsiteX2" fmla="*/ 3850856 w 7622702"/>
              <a:gd name="connsiteY2" fmla="*/ 833083 h 4666088"/>
              <a:gd name="connsiteX3" fmla="*/ 3031065 w 7622702"/>
              <a:gd name="connsiteY3" fmla="*/ 0 h 4666088"/>
              <a:gd name="connsiteX4" fmla="*/ 758768 w 7622702"/>
              <a:gd name="connsiteY4" fmla="*/ 0 h 4666088"/>
              <a:gd name="connsiteX5" fmla="*/ 0 w 7622702"/>
              <a:gd name="connsiteY5" fmla="*/ 746660 h 4666088"/>
              <a:gd name="connsiteX6" fmla="*/ 3105488 w 7622702"/>
              <a:gd name="connsiteY6" fmla="*/ 746661 h 4666088"/>
              <a:gd name="connsiteX7" fmla="*/ 3054452 w 7622702"/>
              <a:gd name="connsiteY7" fmla="*/ 3919427 h 4666088"/>
              <a:gd name="connsiteX8" fmla="*/ 3046407 w 7622702"/>
              <a:gd name="connsiteY8" fmla="*/ 3919427 h 4666088"/>
              <a:gd name="connsiteX9" fmla="*/ 3046407 w 7622702"/>
              <a:gd name="connsiteY9" fmla="*/ 4419643 h 4666088"/>
              <a:gd name="connsiteX10" fmla="*/ 3042937 w 7622702"/>
              <a:gd name="connsiteY10" fmla="*/ 4635398 h 4666088"/>
              <a:gd name="connsiteX11" fmla="*/ 3046407 w 7622702"/>
              <a:gd name="connsiteY11" fmla="*/ 4635454 h 4666088"/>
              <a:gd name="connsiteX12" fmla="*/ 3046407 w 7622702"/>
              <a:gd name="connsiteY12" fmla="*/ 4666088 h 4666088"/>
              <a:gd name="connsiteX13" fmla="*/ 7622702 w 7622702"/>
              <a:gd name="connsiteY13" fmla="*/ 4666088 h 466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22702" h="4666088">
                <a:moveTo>
                  <a:pt x="6887955" y="3919427"/>
                </a:moveTo>
                <a:lnTo>
                  <a:pt x="3801211" y="3919427"/>
                </a:lnTo>
                <a:lnTo>
                  <a:pt x="3850856" y="833083"/>
                </a:lnTo>
                <a:lnTo>
                  <a:pt x="3031065" y="0"/>
                </a:lnTo>
                <a:lnTo>
                  <a:pt x="758768" y="0"/>
                </a:lnTo>
                <a:lnTo>
                  <a:pt x="0" y="746660"/>
                </a:lnTo>
                <a:lnTo>
                  <a:pt x="3105488" y="746661"/>
                </a:lnTo>
                <a:lnTo>
                  <a:pt x="3054452" y="3919427"/>
                </a:lnTo>
                <a:lnTo>
                  <a:pt x="3046407" y="3919427"/>
                </a:lnTo>
                <a:lnTo>
                  <a:pt x="3046407" y="4419643"/>
                </a:lnTo>
                <a:lnTo>
                  <a:pt x="3042937" y="4635398"/>
                </a:lnTo>
                <a:lnTo>
                  <a:pt x="3046407" y="4635454"/>
                </a:lnTo>
                <a:lnTo>
                  <a:pt x="3046407" y="4666088"/>
                </a:lnTo>
                <a:lnTo>
                  <a:pt x="7622702" y="46660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1" name="任意多边形: 形状 15"/>
          <p:cNvSpPr/>
          <p:nvPr/>
        </p:nvSpPr>
        <p:spPr>
          <a:xfrm rot="18872354">
            <a:off x="-104410" y="-2554860"/>
            <a:ext cx="6014010" cy="4666088"/>
          </a:xfrm>
          <a:custGeom>
            <a:avLst/>
            <a:gdLst>
              <a:gd name="connsiteX0" fmla="*/ 2157120 w 6014010"/>
              <a:gd name="connsiteY0" fmla="*/ 746660 h 4666088"/>
              <a:gd name="connsiteX1" fmla="*/ 1422373 w 6014010"/>
              <a:gd name="connsiteY1" fmla="*/ 0 h 4666088"/>
              <a:gd name="connsiteX2" fmla="*/ 758767 w 6014010"/>
              <a:gd name="connsiteY2" fmla="*/ 0 h 4666088"/>
              <a:gd name="connsiteX3" fmla="*/ 0 w 6014010"/>
              <a:gd name="connsiteY3" fmla="*/ 746660 h 4666088"/>
              <a:gd name="connsiteX4" fmla="*/ 6014010 w 6014010"/>
              <a:gd name="connsiteY4" fmla="*/ 4666088 h 4666088"/>
              <a:gd name="connsiteX5" fmla="*/ 5279263 w 6014010"/>
              <a:gd name="connsiteY5" fmla="*/ 3919427 h 4666088"/>
              <a:gd name="connsiteX6" fmla="*/ 3801211 w 6014010"/>
              <a:gd name="connsiteY6" fmla="*/ 3919427 h 4666088"/>
              <a:gd name="connsiteX7" fmla="*/ 3824983 w 6014010"/>
              <a:gd name="connsiteY7" fmla="*/ 2441567 h 4666088"/>
              <a:gd name="connsiteX8" fmla="*/ 3090235 w 6014010"/>
              <a:gd name="connsiteY8" fmla="*/ 1694905 h 4666088"/>
              <a:gd name="connsiteX9" fmla="*/ 3054453 w 6014010"/>
              <a:gd name="connsiteY9" fmla="*/ 3919427 h 4666088"/>
              <a:gd name="connsiteX10" fmla="*/ 3046407 w 6014010"/>
              <a:gd name="connsiteY10" fmla="*/ 3919427 h 4666088"/>
              <a:gd name="connsiteX11" fmla="*/ 3046407 w 6014010"/>
              <a:gd name="connsiteY11" fmla="*/ 4419644 h 4666088"/>
              <a:gd name="connsiteX12" fmla="*/ 3042937 w 6014010"/>
              <a:gd name="connsiteY12" fmla="*/ 4635398 h 4666088"/>
              <a:gd name="connsiteX13" fmla="*/ 3046407 w 6014010"/>
              <a:gd name="connsiteY13" fmla="*/ 4635454 h 4666088"/>
              <a:gd name="connsiteX14" fmla="*/ 3046407 w 6014010"/>
              <a:gd name="connsiteY14" fmla="*/ 4666088 h 466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14010" h="4666088">
                <a:moveTo>
                  <a:pt x="2157120" y="746660"/>
                </a:moveTo>
                <a:lnTo>
                  <a:pt x="1422373" y="0"/>
                </a:lnTo>
                <a:lnTo>
                  <a:pt x="758767" y="0"/>
                </a:lnTo>
                <a:lnTo>
                  <a:pt x="0" y="746660"/>
                </a:lnTo>
                <a:close/>
                <a:moveTo>
                  <a:pt x="6014010" y="4666088"/>
                </a:moveTo>
                <a:lnTo>
                  <a:pt x="5279263" y="3919427"/>
                </a:lnTo>
                <a:lnTo>
                  <a:pt x="3801211" y="3919427"/>
                </a:lnTo>
                <a:lnTo>
                  <a:pt x="3824983" y="2441567"/>
                </a:lnTo>
                <a:lnTo>
                  <a:pt x="3090235" y="1694905"/>
                </a:lnTo>
                <a:lnTo>
                  <a:pt x="3054453" y="3919427"/>
                </a:lnTo>
                <a:lnTo>
                  <a:pt x="3046407" y="3919427"/>
                </a:lnTo>
                <a:lnTo>
                  <a:pt x="3046407" y="4419644"/>
                </a:lnTo>
                <a:lnTo>
                  <a:pt x="3042937" y="4635398"/>
                </a:lnTo>
                <a:lnTo>
                  <a:pt x="3046407" y="4635454"/>
                </a:lnTo>
                <a:lnTo>
                  <a:pt x="3046407" y="4666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82" y="2943325"/>
            <a:ext cx="535773" cy="5357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61" y="2819505"/>
            <a:ext cx="637058" cy="7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84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195" y="1314212"/>
            <a:ext cx="5472568" cy="4362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46243" y="159440"/>
            <a:ext cx="1068619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سیستم ردیابی</a:t>
            </a:r>
            <a:r>
              <a:rPr lang="en-US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پیاده‌سازی شده</a:t>
            </a:r>
            <a:endParaRPr lang="en-US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9293" y="5735419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۳- سیستم ردیابی پیاده‌سازی شده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99763" y="1346576"/>
            <a:ext cx="35792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ماٰژول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SIM 808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برد آردوینو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آنتن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آنتن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GSM</a:t>
            </a:r>
            <a:endParaRPr 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۱۷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8687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0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1216719" y="231832"/>
            <a:ext cx="1068619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اتصال اجزاء سیستم ردیابی</a:t>
            </a:r>
            <a:endParaRPr lang="en-US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71024" y="5345562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۴- شیوه اتصال ماژول 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SIM808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به آردوینو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73" y="1775610"/>
            <a:ext cx="7849454" cy="33492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۱۸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3164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0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1401111" y="104892"/>
            <a:ext cx="10686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8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فلوچارت برنامه پیاده‏سازی شده روی آردوینو</a:t>
            </a:r>
            <a:endParaRPr lang="en-US" sz="28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۱۹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76482" y="159440"/>
            <a:ext cx="1741715" cy="444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Start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4681" y="905221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Power on GPS &amp; GSM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Flowchart: Decision 4"/>
          <p:cNvSpPr/>
          <p:nvPr/>
        </p:nvSpPr>
        <p:spPr>
          <a:xfrm>
            <a:off x="2612711" y="2695109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Response OK?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44681" y="1877872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Send AT command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44681" y="4128757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Check SIM card Response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2612710" y="5077306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Response OK?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 flipH="1">
            <a:off x="3847339" y="603691"/>
            <a:ext cx="1" cy="3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</p:cNvCxnSpPr>
          <p:nvPr/>
        </p:nvCxnSpPr>
        <p:spPr>
          <a:xfrm>
            <a:off x="3847339" y="1494179"/>
            <a:ext cx="0" cy="381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847338" y="2489528"/>
            <a:ext cx="1" cy="228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0"/>
          </p:cNvCxnSpPr>
          <p:nvPr/>
        </p:nvCxnSpPr>
        <p:spPr>
          <a:xfrm flipH="1">
            <a:off x="3847339" y="3746468"/>
            <a:ext cx="2" cy="38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  <a:endCxn id="18" idx="0"/>
          </p:cNvCxnSpPr>
          <p:nvPr/>
        </p:nvCxnSpPr>
        <p:spPr>
          <a:xfrm flipH="1">
            <a:off x="3847337" y="4717715"/>
            <a:ext cx="2" cy="35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847337" y="6087022"/>
            <a:ext cx="2" cy="5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03254" y="3232137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303254" y="2172351"/>
            <a:ext cx="7740" cy="1059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4" idx="1"/>
          </p:cNvCxnSpPr>
          <p:nvPr/>
        </p:nvCxnSpPr>
        <p:spPr>
          <a:xfrm>
            <a:off x="1310994" y="2172351"/>
            <a:ext cx="1233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309360" y="5614334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1268381" y="4291923"/>
            <a:ext cx="34873" cy="1322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268380" y="4291923"/>
            <a:ext cx="1276301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01603" y="2895908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4630" y="3746468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86614" y="6158650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9973" y="5307479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216195" y="6368617"/>
            <a:ext cx="4288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3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300" dirty="0">
                <a:latin typeface="IRANSans" panose="02040503050201020203" pitchFamily="18" charset="-78"/>
                <a:cs typeface="IRANSans" panose="02040503050201020203" pitchFamily="18" charset="-78"/>
              </a:rPr>
              <a:t>۵</a:t>
            </a:r>
            <a:r>
              <a:rPr lang="fa-IR" sz="13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- فلوچارت کد پیاده‌سازی شده روی آردوینو</a:t>
            </a:r>
            <a:r>
              <a:rPr lang="en-US" sz="13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300" dirty="0">
                <a:latin typeface="IRANSans" panose="02040503050201020203" pitchFamily="18" charset="-78"/>
                <a:cs typeface="IRANSans" panose="02040503050201020203" pitchFamily="18" charset="-78"/>
              </a:rPr>
              <a:t>[3,4,5]</a:t>
            </a:r>
            <a:endParaRPr lang="en-US" sz="13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93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933817" y="6267248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Flowchart: Decision 10"/>
          <p:cNvSpPr/>
          <p:nvPr/>
        </p:nvSpPr>
        <p:spPr>
          <a:xfrm>
            <a:off x="4617089" y="1397630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Response OK?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9059" y="514567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Set APN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Flowchart: Decision 14"/>
          <p:cNvSpPr/>
          <p:nvPr/>
        </p:nvSpPr>
        <p:spPr>
          <a:xfrm>
            <a:off x="4617089" y="2716683"/>
            <a:ext cx="2469254" cy="10740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Is data available?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93001" y="2953867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Acquiring vehicle info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93001" y="4545689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Send data to server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3001" y="3749778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Put data in formatted </a:t>
            </a:r>
            <a:r>
              <a:rPr lang="en-US" sz="1600" dirty="0" err="1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str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49058" y="4545689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Receive data to server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49058" y="5324893"/>
            <a:ext cx="2605315" cy="58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Display location on Map</a:t>
            </a:r>
            <a:endParaRPr lang="en-US" sz="1600" dirty="0">
              <a:solidFill>
                <a:srgbClr val="00206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Oval 3"/>
          <p:cNvSpPr/>
          <p:nvPr/>
        </p:nvSpPr>
        <p:spPr>
          <a:xfrm>
            <a:off x="5300172" y="6181129"/>
            <a:ext cx="1103086" cy="48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End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6" name="Straight Arrow Connector 5"/>
          <p:cNvCxnSpPr>
            <a:endCxn id="12" idx="0"/>
          </p:cNvCxnSpPr>
          <p:nvPr/>
        </p:nvCxnSpPr>
        <p:spPr>
          <a:xfrm>
            <a:off x="5851715" y="29029"/>
            <a:ext cx="2" cy="48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51715" y="1009315"/>
            <a:ext cx="0" cy="38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51715" y="2367171"/>
            <a:ext cx="0" cy="38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3"/>
            <a:endCxn id="16" idx="1"/>
          </p:cNvCxnSpPr>
          <p:nvPr/>
        </p:nvCxnSpPr>
        <p:spPr>
          <a:xfrm flipV="1">
            <a:off x="7086343" y="3248346"/>
            <a:ext cx="706658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>
            <a:off x="7154373" y="4840168"/>
            <a:ext cx="638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25" idx="0"/>
          </p:cNvCxnSpPr>
          <p:nvPr/>
        </p:nvCxnSpPr>
        <p:spPr>
          <a:xfrm>
            <a:off x="5851716" y="5134647"/>
            <a:ext cx="0" cy="1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  <a:endCxn id="4" idx="0"/>
          </p:cNvCxnSpPr>
          <p:nvPr/>
        </p:nvCxnSpPr>
        <p:spPr>
          <a:xfrm flipH="1">
            <a:off x="5851715" y="5913851"/>
            <a:ext cx="1" cy="26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18" idx="0"/>
          </p:cNvCxnSpPr>
          <p:nvPr/>
        </p:nvCxnSpPr>
        <p:spPr>
          <a:xfrm>
            <a:off x="9095659" y="3542825"/>
            <a:ext cx="0" cy="20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2"/>
            <a:endCxn id="17" idx="0"/>
          </p:cNvCxnSpPr>
          <p:nvPr/>
        </p:nvCxnSpPr>
        <p:spPr>
          <a:xfrm>
            <a:off x="9095659" y="4338736"/>
            <a:ext cx="0" cy="20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269277" y="1927970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269277" y="831326"/>
            <a:ext cx="3" cy="1096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2" idx="1"/>
          </p:cNvCxnSpPr>
          <p:nvPr/>
        </p:nvCxnSpPr>
        <p:spPr>
          <a:xfrm flipV="1">
            <a:off x="3269277" y="809046"/>
            <a:ext cx="1279782" cy="2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183453" y="3248346"/>
            <a:ext cx="14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183453" y="2561328"/>
            <a:ext cx="0" cy="687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183453" y="2561328"/>
            <a:ext cx="2668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84532" y="2953867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84532" y="1589418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NO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06022" y="2413767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68549" y="2974047"/>
            <a:ext cx="633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YES</a:t>
            </a:r>
            <a:endParaRPr lang="en-US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874" y="6298026"/>
            <a:ext cx="4697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شکل </a:t>
            </a:r>
            <a:r>
              <a:rPr lang="fa-IR" sz="1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۶- ادامه‌ی فلوچارت </a:t>
            </a:r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کد پیاده‌سازی شده روی آردوینو [3,4,5]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78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79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9126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0" name="任意多边形: 形状 1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1264826" y="228497"/>
            <a:ext cx="1068619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فلوچارت خواندن اطلاعات </a:t>
            </a:r>
            <a:r>
              <a:rPr lang="en-US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71925" y="1344312"/>
            <a:ext cx="8985793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گرفتن اطلاعات مکانی شی هر 2 دقیقه  از ماهواره</a:t>
            </a:r>
          </a:p>
          <a:p>
            <a:pPr marL="1371600" lvl="2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تبدیل اطلاعات دریافتی از قالب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DMS (</a:t>
            </a:r>
            <a:r>
              <a:rPr lang="en-US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ddmm.ssss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)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به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DD (</a:t>
            </a:r>
            <a:r>
              <a:rPr lang="en-US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dd.mmss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)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6974" y="6171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0" y="1105054"/>
            <a:ext cx="3310867" cy="47517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15" y="2960138"/>
            <a:ext cx="769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Decimal Degrees = Degrees + minutes/60 </a:t>
            </a:r>
            <a:r>
              <a:rPr lang="en-US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+</a:t>
            </a:r>
            <a:r>
              <a:rPr lang="fa-IR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seconds/3600</a:t>
            </a:r>
            <a:endParaRPr lang="fa-IR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408" y="6019373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۷- فلوچارت خواندن اطلاعات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GPS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[6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] 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9213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58591" y="397298"/>
            <a:ext cx="117443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نحوه ارسال مقادیر به سرور:</a:t>
            </a:r>
            <a:endParaRPr lang="en-US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r>
              <a:rPr lang="en-US" sz="3000" b="1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	</a:t>
            </a:r>
            <a:endParaRPr lang="fa-IR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	</a:t>
            </a: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ارسال </a:t>
            </a:r>
            <a:r>
              <a:rPr lang="fa-IR" sz="2400" dirty="0">
                <a:latin typeface="IRANSans" panose="02040503050201020203" pitchFamily="18" charset="-78"/>
                <a:cs typeface="IRANSans" panose="02040503050201020203" pitchFamily="18" charset="-78"/>
              </a:rPr>
              <a:t>درخواست </a:t>
            </a:r>
            <a:r>
              <a:rPr lang="en-US" sz="2400" dirty="0">
                <a:latin typeface="IRANSans" panose="02040503050201020203" pitchFamily="18" charset="-78"/>
                <a:cs typeface="IRANSans" panose="02040503050201020203" pitchFamily="18" charset="-78"/>
              </a:rPr>
              <a:t>HTTP GET </a:t>
            </a: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به </a:t>
            </a:r>
            <a:r>
              <a:rPr lang="fa-IR" sz="2400" dirty="0">
                <a:latin typeface="IRANSans" panose="02040503050201020203" pitchFamily="18" charset="-78"/>
                <a:cs typeface="IRANSans" panose="02040503050201020203" pitchFamily="18" charset="-78"/>
              </a:rPr>
              <a:t>سرور و قراردادن مقدار ارسالی در 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URL</a:t>
            </a:r>
            <a:r>
              <a:rPr lang="en-US" sz="2400" dirty="0">
                <a:latin typeface="IRANSans" panose="02040503050201020203" pitchFamily="18" charset="-78"/>
                <a:cs typeface="IRANSans" panose="02040503050201020203" pitchFamily="18" charset="-78"/>
              </a:rPr>
              <a:t> </a:t>
            </a: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درخواست</a:t>
            </a:r>
            <a:r>
              <a:rPr lang="en-US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:</a:t>
            </a:r>
          </a:p>
          <a:p>
            <a:pPr algn="r" rtl="1"/>
            <a:endParaRPr lang="fa-IR" sz="24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ctr" rtl="1"/>
            <a:r>
              <a:rPr lang="en-US" sz="3200" dirty="0">
                <a:solidFill>
                  <a:srgbClr val="FFC000"/>
                </a:solidFill>
              </a:rPr>
              <a:t>/</a:t>
            </a:r>
            <a:r>
              <a:rPr lang="en-US" sz="3200" dirty="0" err="1">
                <a:solidFill>
                  <a:srgbClr val="FFC000"/>
                </a:solidFill>
              </a:rPr>
              <a:t>api</a:t>
            </a:r>
            <a:r>
              <a:rPr lang="en-US" sz="3200" dirty="0">
                <a:solidFill>
                  <a:srgbClr val="FFC000"/>
                </a:solidFill>
              </a:rPr>
              <a:t>/device/add</a:t>
            </a:r>
            <a:r>
              <a:rPr lang="en-US" sz="3200" dirty="0" smtClean="0">
                <a:solidFill>
                  <a:srgbClr val="FFC000"/>
                </a:solidFill>
              </a:rPr>
              <a:t>/{value}</a:t>
            </a:r>
            <a:r>
              <a:rPr lang="fa-IR" sz="3200" dirty="0" smtClean="0">
                <a:solidFill>
                  <a:srgbClr val="FFC000"/>
                </a:solidFill>
              </a:rPr>
              <a:t> 	</a:t>
            </a:r>
            <a:endParaRPr lang="fa-IR" sz="4400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۲۲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441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5094514" y="229547"/>
            <a:ext cx="689477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پردازش داده‌ها در سمت سرور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30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پیاده‌سازی کد سمت سرور: با استفاده از فریم‌ورک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Express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ذخیره اطلاعات  (طول و عرض جغرافیایی، سرعت، تاریخ و زمان) در پایگاه داده مانگو</a:t>
            </a:r>
          </a:p>
          <a:p>
            <a:pPr lvl="1" algn="r" rtl="1">
              <a:lnSpc>
                <a:spcPct val="200000"/>
              </a:lnSpc>
            </a:pP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7" y="1244605"/>
            <a:ext cx="4520604" cy="4791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2472" y="6082573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۸- پردازش در سمت سرور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 [7]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۲۳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3639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58590" y="0"/>
            <a:ext cx="1187940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برنامه کاربردی 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نمایش اطلاعات ذخیره شده در پایگاه داده در صفحه وب نوشته شده با استفاده از فریم‌ورک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Angular</a:t>
            </a: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نقشه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Google Map</a:t>
            </a:r>
            <a:endParaRPr lang="fa-IR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به روز رسانی نقشه هر ۱ دقیقه بر اساس آخرین زمان دریافت اطلاعات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نمایش تاریخ، سرعت در هر مکان بر روی 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نقشه</a:t>
            </a:r>
            <a:endParaRPr lang="en-US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نمایش مکان‌های پرتردد با استفاده از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Heat Map</a:t>
            </a:r>
            <a:endParaRPr lang="en-US" sz="22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3364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43653"/>
            <a:ext cx="12188825" cy="2814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2934718" y="141275"/>
            <a:ext cx="106861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وب‌اپلیکیشن طراحی شده از طریق آدرس زیر در دسترس است:</a:t>
            </a:r>
            <a:endParaRPr lang="en-US" sz="2400" b="1" dirty="0" smtClean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4768" y="6017796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۹-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نمایش مسیر ح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رکت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شی در برنامه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کاربردی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51" y="1586494"/>
            <a:ext cx="7822628" cy="42947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5196" y="863884"/>
            <a:ext cx="331853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  <a:hlinkClick r:id="rId4"/>
              </a:rPr>
              <a:t>http://103.216.62.79</a:t>
            </a:r>
            <a:endParaRPr lang="en-US" sz="24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۲۵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953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43653"/>
            <a:ext cx="12188825" cy="2814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316732" y="154738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نمایش سرعت و زمان در هر مکان بر روی نقشه</a:t>
            </a:r>
            <a:endParaRPr lang="en-US" sz="2400" b="1" dirty="0" smtClean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197" y="6108113"/>
            <a:ext cx="6823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۱۰-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نمایش سرعت، زمان و تاریخ حرکت شی در هر موقعیت بر روي نقشه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25" y="1101635"/>
            <a:ext cx="8611898" cy="47316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0552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1416147" y="-440303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4162189" y="2967335"/>
            <a:ext cx="38676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8528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216719" y="292654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مکان‌های پرتردد با استفاده از </a:t>
            </a:r>
            <a:r>
              <a:rPr lang="en-US" sz="2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Heat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77979" y="6211027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1۱-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مکان‌های پرتردد شی بر روی نقشه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39" y="1478086"/>
            <a:ext cx="8409151" cy="46345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50160" y="6252733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۲۷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2213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1440" y="5408022"/>
            <a:ext cx="12188825" cy="1478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830218" y="6201524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1۲- پیام دریافت شده توسط کاربر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8" y="886759"/>
            <a:ext cx="3010891" cy="5229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6290" y="235923"/>
            <a:ext cx="450475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دریافت موقعیت </a:t>
            </a:r>
            <a:r>
              <a:rPr lang="fa-IR" sz="2400" b="1" dirty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به صورت پیام کوتاه</a:t>
            </a:r>
            <a:endParaRPr lang="en-US" sz="24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۲۸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869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250273" y="202133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ارسال موقعیت به صورت پیام کوتاه</a:t>
            </a:r>
            <a:endParaRPr lang="en-US" sz="24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654" y="6356349"/>
            <a:ext cx="6487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شکل۱۳-دریافت پیام ارسالی کاربر برای دریافت موقعیت توسط ماژول 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SIM808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4" y="950423"/>
            <a:ext cx="7358983" cy="525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۲۹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4622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1440" y="5408022"/>
            <a:ext cx="12188825" cy="1478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370760" y="93456"/>
            <a:ext cx="10686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مشاهده موقعیت شی با لینک پیوست شده</a:t>
            </a:r>
            <a:endParaRPr lang="en-US" sz="24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9010" y="6147502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1۴- موقعیت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شی بر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روی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نقشه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60" y="1105054"/>
            <a:ext cx="8919571" cy="49165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۳۰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039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2119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291526" y="1143313"/>
            <a:ext cx="106861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پیاده‌سازی سیستم ردیابی بی‌درنگ اشیا متحرک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مانیتور کردن موقعیت شی متحرک از طریق پیام کوتاه و وب‌اپلیکیشن طراحی شده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مشاهده زمان، سرعت و مسیر حرکت شی بر روی نقشه</a:t>
            </a:r>
          </a:p>
        </p:txBody>
      </p:sp>
      <p:sp>
        <p:nvSpPr>
          <p:cNvPr id="2" name="Rectangle 1"/>
          <p:cNvSpPr/>
          <p:nvPr/>
        </p:nvSpPr>
        <p:spPr>
          <a:xfrm>
            <a:off x="10271807" y="-11735"/>
            <a:ext cx="17059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lang="fa-IR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۳۲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1758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304328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4438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28"/>
          <p:cNvSpPr txBox="1"/>
          <p:nvPr/>
        </p:nvSpPr>
        <p:spPr>
          <a:xfrm>
            <a:off x="9849521" y="324802"/>
            <a:ext cx="21996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lang="zh-CN" alt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1382" y="1105054"/>
            <a:ext cx="106861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حذف ماژول </a:t>
            </a:r>
            <a:r>
              <a:rPr lang="en-US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و استفاده از پروتکل </a:t>
            </a:r>
            <a:r>
              <a:rPr lang="en-US" sz="22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LoRaWAN</a:t>
            </a: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برای یافتن موقعیت سیستم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الگوریتم‏های یادگیری ماشین برای پیش‎‏بینی حرکت جسم 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اضافه کردن حسگرها و عملگرهایی مثل حسگر شتاب‌سنج و دوربین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افزایش امنیت سیستم ردیابی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2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شخصی سازی سیستم ردیابی طراحی شده برای کاربردهای مختلف</a:t>
            </a:r>
          </a:p>
          <a:p>
            <a:pPr lvl="1" algn="r" rtl="1">
              <a:lnSpc>
                <a:spcPct val="200000"/>
              </a:lnSpc>
            </a:pPr>
            <a:endParaRPr lang="fa-IR" sz="22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242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3244187" y="2967335"/>
            <a:ext cx="570362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7000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7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53589" y="1044196"/>
            <a:ext cx="102965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[1] Shah</a:t>
            </a:r>
            <a:r>
              <a:rPr lang="en-US" dirty="0"/>
              <a:t>, </a:t>
            </a:r>
            <a:r>
              <a:rPr lang="en-US" dirty="0" err="1"/>
              <a:t>Sajjad</a:t>
            </a:r>
            <a:r>
              <a:rPr lang="en-US" dirty="0"/>
              <a:t> Hussain and </a:t>
            </a:r>
            <a:r>
              <a:rPr lang="en-US" dirty="0" err="1"/>
              <a:t>Yaqoob</a:t>
            </a:r>
            <a:r>
              <a:rPr lang="en-US" dirty="0"/>
              <a:t>, </a:t>
            </a:r>
            <a:r>
              <a:rPr lang="en-US" dirty="0" err="1"/>
              <a:t>Ilyas</a:t>
            </a:r>
            <a:r>
              <a:rPr lang="en-US" dirty="0"/>
              <a:t>. A survey: Internet of things (IOT) </a:t>
            </a:r>
            <a:r>
              <a:rPr lang="en-US" dirty="0" smtClean="0"/>
              <a:t>technologies,</a:t>
            </a:r>
            <a:r>
              <a:rPr lang="fa-IR" dirty="0" smtClean="0"/>
              <a:t> </a:t>
            </a:r>
            <a:r>
              <a:rPr lang="en-US" dirty="0" smtClean="0"/>
              <a:t>applications </a:t>
            </a:r>
            <a:r>
              <a:rPr lang="en-US" dirty="0"/>
              <a:t>and challenges. in </a:t>
            </a:r>
            <a:r>
              <a:rPr lang="en-US" i="1" dirty="0"/>
              <a:t>2016 IEEE Smart Energy Grid </a:t>
            </a:r>
            <a:r>
              <a:rPr lang="en-US" i="1" dirty="0" smtClean="0"/>
              <a:t>Engineering</a:t>
            </a:r>
            <a:r>
              <a:rPr lang="fa-IR" i="1" dirty="0" smtClean="0"/>
              <a:t> </a:t>
            </a:r>
            <a:r>
              <a:rPr lang="en-US" i="1" dirty="0" smtClean="0"/>
              <a:t>(SEGE</a:t>
            </a:r>
            <a:r>
              <a:rPr lang="en-US" i="1" dirty="0"/>
              <a:t>)</a:t>
            </a:r>
            <a:r>
              <a:rPr lang="en-US" dirty="0"/>
              <a:t>. IEEE, August 2016.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[2] Mohamad</a:t>
            </a:r>
            <a:r>
              <a:rPr lang="en-US" dirty="0"/>
              <a:t>, Omar </a:t>
            </a:r>
            <a:r>
              <a:rPr lang="en-US" dirty="0" err="1"/>
              <a:t>Abdulwahabe</a:t>
            </a:r>
            <a:r>
              <a:rPr lang="en-US" dirty="0"/>
              <a:t>, Hameed, </a:t>
            </a:r>
            <a:r>
              <a:rPr lang="en-US" dirty="0" err="1"/>
              <a:t>Rasha</a:t>
            </a:r>
            <a:r>
              <a:rPr lang="en-US" dirty="0"/>
              <a:t> </a:t>
            </a:r>
            <a:r>
              <a:rPr lang="en-US" dirty="0" err="1"/>
              <a:t>Talal</a:t>
            </a:r>
            <a:r>
              <a:rPr lang="en-US" dirty="0"/>
              <a:t>, and </a:t>
            </a:r>
            <a:r>
              <a:rPr lang="en-US" dirty="0" err="1"/>
              <a:t>Tapus</a:t>
            </a:r>
            <a:r>
              <a:rPr lang="en-US" dirty="0"/>
              <a:t>, </a:t>
            </a:r>
            <a:r>
              <a:rPr lang="en-US" dirty="0" err="1"/>
              <a:t>Nicolae</a:t>
            </a:r>
            <a:r>
              <a:rPr lang="en-US" dirty="0"/>
              <a:t>. Design </a:t>
            </a:r>
            <a:r>
              <a:rPr lang="en-US" dirty="0" smtClean="0"/>
              <a:t>and</a:t>
            </a:r>
            <a:r>
              <a:rPr lang="fa-IR" dirty="0" smtClean="0"/>
              <a:t> </a:t>
            </a:r>
            <a:r>
              <a:rPr lang="en-US" dirty="0" smtClean="0"/>
              <a:t>implementation </a:t>
            </a:r>
            <a:r>
              <a:rPr lang="en-US" dirty="0"/>
              <a:t>of real time tracking system based on </a:t>
            </a:r>
            <a:r>
              <a:rPr lang="en-US" dirty="0" err="1"/>
              <a:t>arduino</a:t>
            </a:r>
            <a:r>
              <a:rPr lang="en-US" dirty="0"/>
              <a:t> intel </a:t>
            </a:r>
            <a:r>
              <a:rPr lang="en-US" dirty="0" err="1"/>
              <a:t>galileo</a:t>
            </a:r>
            <a:r>
              <a:rPr lang="en-US" dirty="0"/>
              <a:t>. in </a:t>
            </a:r>
            <a:r>
              <a:rPr lang="en-US" i="1" dirty="0"/>
              <a:t>2016 </a:t>
            </a:r>
            <a:r>
              <a:rPr lang="en-US" i="1" dirty="0" smtClean="0"/>
              <a:t>8</a:t>
            </a:r>
            <a:r>
              <a:rPr lang="en-US" i="1" baseline="30000" dirty="0" smtClean="0"/>
              <a:t>th</a:t>
            </a:r>
            <a:r>
              <a:rPr lang="fa-IR" i="1" dirty="0" smtClean="0"/>
              <a:t> </a:t>
            </a:r>
            <a:r>
              <a:rPr lang="en-US" i="1" dirty="0" smtClean="0"/>
              <a:t>International </a:t>
            </a:r>
            <a:r>
              <a:rPr lang="en-US" i="1" dirty="0"/>
              <a:t>Conference on Electronics, Computers and Artificial Intelligence (ECAI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  <a:r>
              <a:rPr lang="fa-IR" dirty="0" smtClean="0"/>
              <a:t> </a:t>
            </a:r>
            <a:r>
              <a:rPr lang="en-US" dirty="0" smtClean="0"/>
              <a:t>IEEE</a:t>
            </a:r>
            <a:r>
              <a:rPr lang="en-US" dirty="0"/>
              <a:t>, June 2016</a:t>
            </a:r>
            <a:r>
              <a:rPr lang="en-US" dirty="0" smtClean="0"/>
              <a:t>.</a:t>
            </a:r>
            <a:endParaRPr lang="fa-IR" dirty="0" smtClean="0"/>
          </a:p>
          <a:p>
            <a:pPr algn="just"/>
            <a:endParaRPr lang="fa-IR" dirty="0" smtClean="0"/>
          </a:p>
          <a:p>
            <a:pPr algn="just"/>
            <a:r>
              <a:rPr lang="en-US" dirty="0" smtClean="0"/>
              <a:t>[3] </a:t>
            </a:r>
            <a:r>
              <a:rPr lang="en-US" dirty="0" err="1" smtClean="0"/>
              <a:t>Hazza</a:t>
            </a:r>
            <a:r>
              <a:rPr lang="en-US" dirty="0" smtClean="0"/>
              <a:t> </a:t>
            </a:r>
            <a:r>
              <a:rPr lang="en-US" dirty="0" err="1"/>
              <a:t>Alshamisi</a:t>
            </a:r>
            <a:r>
              <a:rPr lang="en-US" dirty="0"/>
              <a:t>, </a:t>
            </a:r>
            <a:r>
              <a:rPr lang="en-US" dirty="0" err="1"/>
              <a:t>Veton</a:t>
            </a:r>
            <a:r>
              <a:rPr lang="en-US" dirty="0"/>
              <a:t> </a:t>
            </a:r>
            <a:r>
              <a:rPr lang="en-US" dirty="0" err="1"/>
              <a:t>Këpuska</a:t>
            </a:r>
            <a:r>
              <a:rPr lang="en-US" dirty="0"/>
              <a:t>. Real time </a:t>
            </a:r>
            <a:r>
              <a:rPr lang="en-US" dirty="0" err="1"/>
              <a:t>gps</a:t>
            </a:r>
            <a:r>
              <a:rPr lang="en-US" dirty="0"/>
              <a:t> vehicle tracking system. </a:t>
            </a:r>
            <a:r>
              <a:rPr lang="en-US" i="1" dirty="0" smtClean="0"/>
              <a:t>International</a:t>
            </a:r>
            <a:r>
              <a:rPr lang="fa-IR" i="1" dirty="0" smtClean="0"/>
              <a:t> </a:t>
            </a:r>
            <a:r>
              <a:rPr lang="en-US" i="1" dirty="0" smtClean="0"/>
              <a:t>Journal </a:t>
            </a:r>
            <a:r>
              <a:rPr lang="en-US" i="1" dirty="0"/>
              <a:t>of Advanced Research in Electronics and Communication </a:t>
            </a:r>
            <a:r>
              <a:rPr lang="en-US" i="1" dirty="0" smtClean="0"/>
              <a:t>Engineering</a:t>
            </a:r>
            <a:r>
              <a:rPr lang="fa-IR" i="1" dirty="0" smtClean="0"/>
              <a:t> </a:t>
            </a:r>
            <a:r>
              <a:rPr lang="en-US" i="1" dirty="0" smtClean="0"/>
              <a:t>(IJARECE</a:t>
            </a:r>
            <a:r>
              <a:rPr lang="en-US" i="1" dirty="0"/>
              <a:t>)</a:t>
            </a:r>
            <a:r>
              <a:rPr lang="en-US" dirty="0"/>
              <a:t>, March 2017</a:t>
            </a:r>
            <a:r>
              <a:rPr lang="en-US" dirty="0" smtClean="0"/>
              <a:t>.</a:t>
            </a:r>
            <a:endParaRPr lang="fa-IR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[4] </a:t>
            </a:r>
            <a:r>
              <a:rPr lang="en-US" dirty="0" err="1"/>
              <a:t>Humaid</a:t>
            </a:r>
            <a:r>
              <a:rPr lang="en-US" dirty="0"/>
              <a:t> </a:t>
            </a:r>
            <a:r>
              <a:rPr lang="en-US" dirty="0" err="1"/>
              <a:t>Alshamsi</a:t>
            </a:r>
            <a:r>
              <a:rPr lang="en-US" dirty="0"/>
              <a:t>, </a:t>
            </a:r>
            <a:r>
              <a:rPr lang="en-US" dirty="0" err="1"/>
              <a:t>Veton</a:t>
            </a:r>
            <a:r>
              <a:rPr lang="en-US" dirty="0"/>
              <a:t> </a:t>
            </a:r>
            <a:r>
              <a:rPr lang="en-US" dirty="0" err="1"/>
              <a:t>Këpuska</a:t>
            </a:r>
            <a:r>
              <a:rPr lang="en-US" dirty="0"/>
              <a:t>, </a:t>
            </a:r>
            <a:r>
              <a:rPr lang="en-US" dirty="0" err="1"/>
              <a:t>Hazza</a:t>
            </a:r>
            <a:r>
              <a:rPr lang="en-US" dirty="0"/>
              <a:t> </a:t>
            </a:r>
            <a:r>
              <a:rPr lang="en-US" dirty="0" err="1"/>
              <a:t>Alshamsi</a:t>
            </a:r>
            <a:r>
              <a:rPr lang="en-US" dirty="0"/>
              <a:t>. Real time vehicle tracking </a:t>
            </a:r>
            <a:r>
              <a:rPr lang="en-US" dirty="0" smtClean="0"/>
              <a:t>using</a:t>
            </a:r>
            <a:r>
              <a:rPr lang="fa-IR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/>
              <a:t>mega. </a:t>
            </a:r>
            <a:r>
              <a:rPr lang="en-US" i="1" dirty="0"/>
              <a:t>International Journal of Science and Technology</a:t>
            </a:r>
            <a:r>
              <a:rPr lang="en-US" dirty="0"/>
              <a:t>, December 2016</a:t>
            </a:r>
            <a:r>
              <a:rPr lang="en-US" dirty="0" smtClean="0"/>
              <a:t>.</a:t>
            </a:r>
          </a:p>
          <a:p>
            <a:pPr algn="just"/>
            <a:endParaRPr lang="fa-IR" dirty="0" smtClean="0"/>
          </a:p>
          <a:p>
            <a:pPr algn="just"/>
            <a:r>
              <a:rPr lang="en-US" dirty="0" smtClean="0"/>
              <a:t>[5] </a:t>
            </a:r>
            <a:r>
              <a:rPr lang="en-US" dirty="0"/>
              <a:t>Rahman, Md. </a:t>
            </a:r>
            <a:r>
              <a:rPr lang="en-US" dirty="0" err="1"/>
              <a:t>Marufi</a:t>
            </a:r>
            <a:r>
              <a:rPr lang="en-US" dirty="0"/>
              <a:t>, </a:t>
            </a:r>
            <a:r>
              <a:rPr lang="en-US" dirty="0" err="1"/>
              <a:t>Mou</a:t>
            </a:r>
            <a:r>
              <a:rPr lang="en-US" dirty="0"/>
              <a:t>, </a:t>
            </a:r>
            <a:r>
              <a:rPr lang="en-US" dirty="0" err="1"/>
              <a:t>Jannatul</a:t>
            </a:r>
            <a:r>
              <a:rPr lang="en-US" dirty="0"/>
              <a:t> </a:t>
            </a:r>
            <a:r>
              <a:rPr lang="en-US" dirty="0" err="1"/>
              <a:t>Robaiat</a:t>
            </a:r>
            <a:r>
              <a:rPr lang="en-US" dirty="0"/>
              <a:t>, Tara, </a:t>
            </a:r>
            <a:r>
              <a:rPr lang="en-US" dirty="0" err="1"/>
              <a:t>Kusum</a:t>
            </a:r>
            <a:r>
              <a:rPr lang="en-US" dirty="0"/>
              <a:t>, and Sarkar, Md. </a:t>
            </a:r>
            <a:r>
              <a:rPr lang="en-US" dirty="0" smtClean="0"/>
              <a:t>Ismail.</a:t>
            </a:r>
            <a:r>
              <a:rPr lang="fa-IR" dirty="0" smtClean="0"/>
              <a:t> </a:t>
            </a:r>
            <a:r>
              <a:rPr lang="en-US" dirty="0" smtClean="0"/>
              <a:t>Real </a:t>
            </a:r>
            <a:r>
              <a:rPr lang="en-US" dirty="0"/>
              <a:t>time google map and </a:t>
            </a:r>
            <a:r>
              <a:rPr lang="en-US" dirty="0" err="1"/>
              <a:t>arduino</a:t>
            </a:r>
            <a:r>
              <a:rPr lang="en-US" dirty="0"/>
              <a:t> based vehicle tracking system. in </a:t>
            </a:r>
            <a:r>
              <a:rPr lang="en-US" i="1" dirty="0"/>
              <a:t>2016 2nd </a:t>
            </a:r>
            <a:r>
              <a:rPr lang="en-US" i="1" dirty="0" smtClean="0"/>
              <a:t>International Conference </a:t>
            </a:r>
            <a:r>
              <a:rPr lang="en-US" i="1" dirty="0"/>
              <a:t>on Electrical, Computer &amp; Telecommunication </a:t>
            </a:r>
            <a:r>
              <a:rPr lang="en-US" i="1" dirty="0" smtClean="0"/>
              <a:t>Engineering</a:t>
            </a:r>
            <a:r>
              <a:rPr lang="fa-IR" i="1" dirty="0" smtClean="0"/>
              <a:t> </a:t>
            </a:r>
            <a:r>
              <a:rPr lang="en-US" i="1" dirty="0" smtClean="0"/>
              <a:t>(ICECTE</a:t>
            </a:r>
            <a:r>
              <a:rPr lang="en-US" i="1" dirty="0"/>
              <a:t>)</a:t>
            </a:r>
            <a:r>
              <a:rPr lang="en-US" dirty="0"/>
              <a:t>. IEEE, December 2016</a:t>
            </a:r>
            <a:r>
              <a:rPr lang="en-US" dirty="0" smtClean="0"/>
              <a:t>.</a:t>
            </a:r>
            <a:endParaRPr lang="fa-IR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[6] </a:t>
            </a:r>
            <a:r>
              <a:rPr lang="en-US" dirty="0" err="1"/>
              <a:t>ElShafee</a:t>
            </a:r>
            <a:r>
              <a:rPr lang="en-US" dirty="0"/>
              <a:t>, Ahmed, </a:t>
            </a:r>
            <a:r>
              <a:rPr lang="en-US" dirty="0" err="1"/>
              <a:t>Menshawi</a:t>
            </a:r>
            <a:r>
              <a:rPr lang="en-US" dirty="0"/>
              <a:t>, Mahmoud El, and Saeed, Mena. Integrating social </a:t>
            </a:r>
            <a:r>
              <a:rPr lang="en-US" dirty="0" smtClean="0"/>
              <a:t>network services </a:t>
            </a:r>
            <a:r>
              <a:rPr lang="en-US" dirty="0"/>
              <a:t>with vehicle tracking technologies. </a:t>
            </a:r>
            <a:r>
              <a:rPr lang="en-US" i="1" dirty="0"/>
              <a:t>International Journal of </a:t>
            </a:r>
            <a:r>
              <a:rPr lang="en-US" i="1" dirty="0" smtClean="0"/>
              <a:t>Computer</a:t>
            </a:r>
            <a:r>
              <a:rPr lang="fa-IR" i="1" dirty="0" smtClean="0"/>
              <a:t> </a:t>
            </a:r>
            <a:r>
              <a:rPr lang="en-US" i="1" dirty="0" smtClean="0"/>
              <a:t>Applications</a:t>
            </a:r>
            <a:r>
              <a:rPr lang="en-US" dirty="0"/>
              <a:t>, June 2013.</a:t>
            </a:r>
            <a:endParaRPr lang="en-US" dirty="0" smtClean="0"/>
          </a:p>
        </p:txBody>
      </p:sp>
      <p:sp>
        <p:nvSpPr>
          <p:cNvPr id="11" name="文本框 28"/>
          <p:cNvSpPr txBox="1"/>
          <p:nvPr/>
        </p:nvSpPr>
        <p:spPr>
          <a:xfrm>
            <a:off x="11053376" y="324802"/>
            <a:ext cx="99578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fa-IR" altLang="zh-CN" sz="3200" b="1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zh-CN" alt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5131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1464" y="1148043"/>
            <a:ext cx="1151572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گسترش فناوری</a:t>
            </a:r>
            <a:r>
              <a:rPr lang="fa-I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‏های جدید،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تولید سنسورهای </a:t>
            </a:r>
            <a:r>
              <a:rPr lang="fa-I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هوشمند،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پیشرفت تکنولوژی‌های ارتباطی و پیچیده </a:t>
            </a:r>
            <a:r>
              <a:rPr lang="fa-I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شدن </a:t>
            </a: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نیازها، منجر به رشد چشمگیر اینترنت اشیا شده است.</a:t>
            </a:r>
          </a:p>
          <a:p>
            <a:pPr marL="285750" indent="-285750"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یکی از کاربردهای اینترنت اشیا: ردیابی بی‌درنگ اشیا متحرک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8160" y="496230"/>
            <a:ext cx="351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36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۱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7724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۳۶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7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63885" y="882907"/>
            <a:ext cx="1055478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[7] Agrawal</a:t>
            </a:r>
            <a:r>
              <a:rPr lang="en-US" dirty="0"/>
              <a:t>, </a:t>
            </a:r>
            <a:r>
              <a:rPr lang="en-US" dirty="0" err="1"/>
              <a:t>Tarun</a:t>
            </a:r>
            <a:r>
              <a:rPr lang="en-US" dirty="0"/>
              <a:t> and </a:t>
            </a:r>
            <a:r>
              <a:rPr lang="en-US" dirty="0" err="1"/>
              <a:t>Qadeer</a:t>
            </a:r>
            <a:r>
              <a:rPr lang="en-US" dirty="0"/>
              <a:t>, </a:t>
            </a:r>
            <a:r>
              <a:rPr lang="en-US" dirty="0" err="1"/>
              <a:t>Mohamaad</a:t>
            </a:r>
            <a:r>
              <a:rPr lang="en-US" dirty="0"/>
              <a:t> Abdul. Tracing path with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smtClean="0"/>
              <a:t>using</a:t>
            </a:r>
            <a:r>
              <a:rPr lang="fa-IR" dirty="0" smtClean="0"/>
              <a:t> </a:t>
            </a:r>
            <a:r>
              <a:rPr lang="en-US" dirty="0" smtClean="0"/>
              <a:t>GPS </a:t>
            </a:r>
            <a:r>
              <a:rPr lang="en-US" dirty="0"/>
              <a:t>and GPRS/GSM. in </a:t>
            </a:r>
            <a:r>
              <a:rPr lang="en-US" i="1" dirty="0"/>
              <a:t>2018 International Conference on Computing, Power </a:t>
            </a:r>
            <a:r>
              <a:rPr lang="en-US" i="1" dirty="0" smtClean="0"/>
              <a:t>and</a:t>
            </a:r>
            <a:r>
              <a:rPr lang="fa-IR" i="1" dirty="0" smtClean="0"/>
              <a:t> </a:t>
            </a:r>
            <a:r>
              <a:rPr lang="fr-FR" i="1" dirty="0" smtClean="0"/>
              <a:t>Communication </a:t>
            </a:r>
            <a:r>
              <a:rPr lang="fr-FR" i="1" dirty="0"/>
              <a:t>Technologies (GUCON)</a:t>
            </a:r>
            <a:r>
              <a:rPr lang="fr-FR" dirty="0"/>
              <a:t>. IEEE, </a:t>
            </a:r>
            <a:r>
              <a:rPr lang="fr-FR" dirty="0" err="1"/>
              <a:t>September</a:t>
            </a:r>
            <a:r>
              <a:rPr lang="fr-FR" dirty="0"/>
              <a:t> 2018</a:t>
            </a:r>
            <a:r>
              <a:rPr lang="fr-FR" dirty="0" smtClean="0"/>
              <a:t>.</a:t>
            </a:r>
            <a:endParaRPr lang="fa-IR" dirty="0" smtClean="0"/>
          </a:p>
          <a:p>
            <a:pPr algn="just"/>
            <a:endParaRPr lang="fa-IR" dirty="0" smtClean="0"/>
          </a:p>
          <a:p>
            <a:pPr algn="just"/>
            <a:r>
              <a:rPr lang="en-US" dirty="0" smtClean="0"/>
              <a:t>[8] </a:t>
            </a:r>
            <a:r>
              <a:rPr lang="en-US" dirty="0" err="1" smtClean="0"/>
              <a:t>Koyuncu</a:t>
            </a:r>
            <a:r>
              <a:rPr lang="en-US" dirty="0"/>
              <a:t>, </a:t>
            </a:r>
            <a:r>
              <a:rPr lang="en-US" dirty="0" err="1"/>
              <a:t>Baki</a:t>
            </a:r>
            <a:r>
              <a:rPr lang="en-US" dirty="0"/>
              <a:t> and </a:t>
            </a:r>
            <a:r>
              <a:rPr lang="en-US" dirty="0" err="1"/>
              <a:t>Özdemir</a:t>
            </a:r>
            <a:r>
              <a:rPr lang="en-US" dirty="0"/>
              <a:t>, </a:t>
            </a:r>
            <a:r>
              <a:rPr lang="en-US" dirty="0" err="1"/>
              <a:t>Zeynep</a:t>
            </a:r>
            <a:r>
              <a:rPr lang="en-US" dirty="0"/>
              <a:t>. Real time position detection by </a:t>
            </a:r>
            <a:r>
              <a:rPr lang="en-US" dirty="0" smtClean="0"/>
              <a:t>using</a:t>
            </a:r>
            <a:r>
              <a:rPr lang="fa-IR" dirty="0" smtClean="0"/>
              <a:t> </a:t>
            </a:r>
            <a:r>
              <a:rPr lang="en-US" dirty="0" err="1" smtClean="0"/>
              <a:t>gps+gsm+gprs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arduino</a:t>
            </a:r>
            <a:r>
              <a:rPr lang="en-US" dirty="0"/>
              <a:t> mega based </a:t>
            </a:r>
            <a:r>
              <a:rPr lang="en-US" dirty="0" err="1"/>
              <a:t>telit</a:t>
            </a:r>
            <a:r>
              <a:rPr lang="en-US" dirty="0"/>
              <a:t> gl865. </a:t>
            </a:r>
            <a:r>
              <a:rPr lang="en-US" i="1" dirty="0"/>
              <a:t>International Journal of </a:t>
            </a:r>
            <a:r>
              <a:rPr lang="en-US" i="1" dirty="0" smtClean="0"/>
              <a:t>Electronics</a:t>
            </a:r>
            <a:r>
              <a:rPr lang="fa-IR" i="1" dirty="0" smtClean="0"/>
              <a:t> </a:t>
            </a:r>
            <a:r>
              <a:rPr lang="en-US" i="1" dirty="0" smtClean="0"/>
              <a:t>Communication </a:t>
            </a:r>
            <a:r>
              <a:rPr lang="en-US" i="1" dirty="0"/>
              <a:t>and Computer Engineering</a:t>
            </a:r>
            <a:r>
              <a:rPr lang="en-US" dirty="0"/>
              <a:t>, December 2016</a:t>
            </a:r>
            <a:r>
              <a:rPr lang="en-US" dirty="0" smtClean="0"/>
              <a:t>.</a:t>
            </a:r>
            <a:endParaRPr lang="fa-IR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[9] </a:t>
            </a:r>
            <a:r>
              <a:rPr lang="en-US" dirty="0" err="1"/>
              <a:t>Mahamulkar</a:t>
            </a:r>
            <a:r>
              <a:rPr lang="en-US" dirty="0"/>
              <a:t>, </a:t>
            </a:r>
            <a:r>
              <a:rPr lang="en-US" dirty="0" err="1"/>
              <a:t>Snehal</a:t>
            </a:r>
            <a:r>
              <a:rPr lang="en-US" dirty="0"/>
              <a:t> </a:t>
            </a:r>
            <a:r>
              <a:rPr lang="en-US" dirty="0" err="1"/>
              <a:t>Uttam</a:t>
            </a:r>
            <a:r>
              <a:rPr lang="en-US" dirty="0"/>
              <a:t> and </a:t>
            </a:r>
            <a:r>
              <a:rPr lang="en-US" dirty="0" err="1"/>
              <a:t>Yawale</a:t>
            </a:r>
            <a:r>
              <a:rPr lang="en-US" dirty="0"/>
              <a:t>, Prof. R. U. Design and development of </a:t>
            </a:r>
            <a:r>
              <a:rPr lang="en-US" dirty="0" smtClean="0"/>
              <a:t>vehicle</a:t>
            </a:r>
            <a:r>
              <a:rPr lang="fa-IR" dirty="0" smtClean="0"/>
              <a:t> </a:t>
            </a:r>
            <a:r>
              <a:rPr lang="en-US" dirty="0" smtClean="0"/>
              <a:t>tracking </a:t>
            </a:r>
            <a:r>
              <a:rPr lang="en-US" dirty="0"/>
              <a:t>and monitoring system. in </a:t>
            </a:r>
            <a:r>
              <a:rPr lang="en-US" i="1" dirty="0"/>
              <a:t>2017 International Conference on Current </a:t>
            </a:r>
            <a:r>
              <a:rPr lang="en-US" i="1" dirty="0" smtClean="0"/>
              <a:t>Trends</a:t>
            </a:r>
            <a:r>
              <a:rPr lang="fa-IR" i="1" dirty="0" smtClean="0"/>
              <a:t> </a:t>
            </a:r>
            <a:r>
              <a:rPr lang="en-US" i="1" dirty="0" smtClean="0"/>
              <a:t>in </a:t>
            </a:r>
            <a:r>
              <a:rPr lang="en-US" i="1" dirty="0"/>
              <a:t>Computer, Electrical, Electronics and Communication (CTCEEC)</a:t>
            </a:r>
            <a:r>
              <a:rPr lang="en-US" dirty="0"/>
              <a:t>. IEEE, </a:t>
            </a:r>
            <a:r>
              <a:rPr lang="en-US" dirty="0" smtClean="0"/>
              <a:t>September</a:t>
            </a:r>
            <a:r>
              <a:rPr lang="fa-IR" dirty="0" smtClean="0"/>
              <a:t> </a:t>
            </a:r>
            <a:r>
              <a:rPr lang="en-US" dirty="0" smtClean="0"/>
              <a:t>2017.</a:t>
            </a:r>
            <a:endParaRPr lang="fa-IR" dirty="0" smtClean="0"/>
          </a:p>
          <a:p>
            <a:pPr algn="just"/>
            <a:r>
              <a:rPr lang="fa-IR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[10] </a:t>
            </a:r>
            <a:r>
              <a:rPr lang="en-US" dirty="0" err="1"/>
              <a:t>Mangla</a:t>
            </a:r>
            <a:r>
              <a:rPr lang="en-US" dirty="0"/>
              <a:t>, Neha, </a:t>
            </a:r>
            <a:r>
              <a:rPr lang="en-US" dirty="0" err="1"/>
              <a:t>Sivananda</a:t>
            </a:r>
            <a:r>
              <a:rPr lang="en-US" dirty="0"/>
              <a:t>, G, </a:t>
            </a:r>
            <a:r>
              <a:rPr lang="en-US" dirty="0" err="1"/>
              <a:t>Kashyap</a:t>
            </a:r>
            <a:r>
              <a:rPr lang="en-US" dirty="0"/>
              <a:t>, </a:t>
            </a:r>
            <a:r>
              <a:rPr lang="en-US" dirty="0" err="1"/>
              <a:t>Aishwarya</a:t>
            </a:r>
            <a:r>
              <a:rPr lang="en-US" dirty="0"/>
              <a:t>, and </a:t>
            </a:r>
            <a:r>
              <a:rPr lang="en-US" dirty="0" err="1"/>
              <a:t>Vinutha</a:t>
            </a:r>
            <a:r>
              <a:rPr lang="en-US" dirty="0"/>
              <a:t>. A GPS-GSM </a:t>
            </a:r>
            <a:r>
              <a:rPr lang="en-US" dirty="0" smtClean="0"/>
              <a:t>predicated vehicle tracking</a:t>
            </a:r>
            <a:r>
              <a:rPr lang="fa-IR" dirty="0" smtClean="0"/>
              <a:t> </a:t>
            </a:r>
            <a:r>
              <a:rPr lang="en-US" dirty="0" smtClean="0"/>
              <a:t>system</a:t>
            </a:r>
            <a:r>
              <a:rPr lang="en-US" dirty="0"/>
              <a:t>, monitored in a mobile app based on google maps. in </a:t>
            </a:r>
            <a:r>
              <a:rPr lang="en-US" i="1" dirty="0" smtClean="0"/>
              <a:t>2017</a:t>
            </a:r>
            <a:r>
              <a:rPr lang="fa-IR" i="1" dirty="0" smtClean="0"/>
              <a:t> </a:t>
            </a:r>
            <a:r>
              <a:rPr lang="en-US" i="1" dirty="0" smtClean="0"/>
              <a:t>International </a:t>
            </a:r>
            <a:r>
              <a:rPr lang="en-US" i="1" dirty="0"/>
              <a:t>Conference on Energy, Communication, Data Analytics and Soft </a:t>
            </a:r>
            <a:r>
              <a:rPr lang="en-US" i="1" dirty="0" smtClean="0"/>
              <a:t>Computing</a:t>
            </a:r>
            <a:r>
              <a:rPr lang="fa-IR" i="1" dirty="0" smtClean="0"/>
              <a:t> </a:t>
            </a:r>
            <a:r>
              <a:rPr lang="en-US" i="1" dirty="0" smtClean="0"/>
              <a:t>(ICECDS</a:t>
            </a:r>
            <a:r>
              <a:rPr lang="en-US" i="1" dirty="0"/>
              <a:t>)</a:t>
            </a:r>
            <a:r>
              <a:rPr lang="en-US" dirty="0"/>
              <a:t>. IEEE, August 2017</a:t>
            </a:r>
            <a:r>
              <a:rPr lang="en-US" dirty="0" smtClean="0"/>
              <a:t>.</a:t>
            </a:r>
            <a:endParaRPr lang="fa-IR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[11] </a:t>
            </a:r>
            <a:r>
              <a:rPr lang="en-US" dirty="0"/>
              <a:t>Mohamad, Omar </a:t>
            </a:r>
            <a:r>
              <a:rPr lang="en-US" dirty="0" err="1"/>
              <a:t>Abdulwahabe</a:t>
            </a:r>
            <a:r>
              <a:rPr lang="en-US" dirty="0"/>
              <a:t>, Hameed, </a:t>
            </a:r>
            <a:r>
              <a:rPr lang="en-US" dirty="0" err="1"/>
              <a:t>Rasha</a:t>
            </a:r>
            <a:r>
              <a:rPr lang="en-US" dirty="0"/>
              <a:t> </a:t>
            </a:r>
            <a:r>
              <a:rPr lang="en-US" dirty="0" err="1"/>
              <a:t>Talal</a:t>
            </a:r>
            <a:r>
              <a:rPr lang="en-US" dirty="0"/>
              <a:t>, and </a:t>
            </a:r>
            <a:r>
              <a:rPr lang="en-US" dirty="0" err="1"/>
              <a:t>Tapus</a:t>
            </a:r>
            <a:r>
              <a:rPr lang="en-US" dirty="0"/>
              <a:t>, </a:t>
            </a:r>
            <a:r>
              <a:rPr lang="en-US" dirty="0" err="1"/>
              <a:t>Nicolae</a:t>
            </a:r>
            <a:r>
              <a:rPr lang="en-US" dirty="0"/>
              <a:t>. Design </a:t>
            </a:r>
            <a:r>
              <a:rPr lang="en-US" dirty="0" smtClean="0"/>
              <a:t>and</a:t>
            </a:r>
            <a:r>
              <a:rPr lang="fa-IR" dirty="0" smtClean="0"/>
              <a:t> </a:t>
            </a:r>
            <a:r>
              <a:rPr lang="en-US" dirty="0" smtClean="0"/>
              <a:t>implementation </a:t>
            </a:r>
            <a:r>
              <a:rPr lang="en-US" dirty="0"/>
              <a:t>of real time tracking system based on </a:t>
            </a:r>
            <a:r>
              <a:rPr lang="en-US" dirty="0" err="1"/>
              <a:t>arduino</a:t>
            </a:r>
            <a:r>
              <a:rPr lang="en-US" dirty="0"/>
              <a:t> intel </a:t>
            </a:r>
            <a:r>
              <a:rPr lang="en-US" dirty="0" err="1"/>
              <a:t>galileo</a:t>
            </a:r>
            <a:r>
              <a:rPr lang="en-US" dirty="0"/>
              <a:t>. in </a:t>
            </a:r>
            <a:r>
              <a:rPr lang="en-US" i="1" dirty="0"/>
              <a:t>2016 </a:t>
            </a:r>
            <a:r>
              <a:rPr lang="en-US" i="1" dirty="0" smtClean="0"/>
              <a:t>8</a:t>
            </a:r>
            <a:r>
              <a:rPr lang="en-US" i="1" baseline="30000" dirty="0" smtClean="0"/>
              <a:t>th</a:t>
            </a:r>
            <a:r>
              <a:rPr lang="fa-IR" i="1" dirty="0" smtClean="0"/>
              <a:t> </a:t>
            </a:r>
            <a:r>
              <a:rPr lang="en-US" i="1" dirty="0" smtClean="0"/>
              <a:t>International </a:t>
            </a:r>
            <a:r>
              <a:rPr lang="en-US" i="1" dirty="0"/>
              <a:t>Conference on Electronics, Computers and Artificial Intelligence (ECAI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  <a:r>
              <a:rPr lang="fa-IR" dirty="0" smtClean="0"/>
              <a:t> </a:t>
            </a:r>
            <a:r>
              <a:rPr lang="en-US" dirty="0" smtClean="0"/>
              <a:t>IEEE</a:t>
            </a:r>
            <a:r>
              <a:rPr lang="en-US" dirty="0"/>
              <a:t>, June 2016.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5209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1092" y="4482403"/>
            <a:ext cx="6349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با تشکر از </a:t>
            </a:r>
            <a:r>
              <a:rPr lang="fa-IR" sz="60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توجه</a:t>
            </a:r>
            <a:r>
              <a:rPr lang="fa-IR" sz="54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5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شما </a:t>
            </a:r>
            <a:r>
              <a:rPr lang="fa-IR" sz="54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  <a:sym typeface="Wingdings" panose="05000000000000000000" pitchFamily="2" charset="2"/>
              </a:rPr>
              <a:t></a:t>
            </a:r>
            <a:endParaRPr lang="en-US" sz="54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r="10910"/>
          <a:stretch>
            <a:fillRect/>
          </a:stretch>
        </p:blipFill>
        <p:spPr>
          <a:xfrm>
            <a:off x="0" y="0"/>
            <a:ext cx="12192000" cy="3465513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36664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27646" flipV="1">
            <a:off x="-3916" y="4752713"/>
            <a:ext cx="4453443" cy="3432678"/>
          </a:xfrm>
          <a:custGeom>
            <a:avLst/>
            <a:gdLst>
              <a:gd name="connsiteX0" fmla="*/ 0 w 4453443"/>
              <a:gd name="connsiteY0" fmla="*/ 3420670 h 3432678"/>
              <a:gd name="connsiteX1" fmla="*/ 30630 w 4453443"/>
              <a:gd name="connsiteY1" fmla="*/ 3421162 h 3432678"/>
              <a:gd name="connsiteX2" fmla="*/ 30630 w 4453443"/>
              <a:gd name="connsiteY2" fmla="*/ 3424633 h 3432678"/>
              <a:gd name="connsiteX3" fmla="*/ 246395 w 4453443"/>
              <a:gd name="connsiteY3" fmla="*/ 3424633 h 3432678"/>
              <a:gd name="connsiteX4" fmla="*/ 746565 w 4453443"/>
              <a:gd name="connsiteY4" fmla="*/ 3432678 h 3432678"/>
              <a:gd name="connsiteX5" fmla="*/ 746694 w 4453443"/>
              <a:gd name="connsiteY5" fmla="*/ 3424634 h 3432678"/>
              <a:gd name="connsiteX6" fmla="*/ 4453443 w 4453443"/>
              <a:gd name="connsiteY6" fmla="*/ 3424633 h 3432678"/>
              <a:gd name="connsiteX7" fmla="*/ 3718696 w 4453443"/>
              <a:gd name="connsiteY7" fmla="*/ 2677972 h 3432678"/>
              <a:gd name="connsiteX8" fmla="*/ 758704 w 4453443"/>
              <a:gd name="connsiteY8" fmla="*/ 2677972 h 3432678"/>
              <a:gd name="connsiteX9" fmla="*/ 801781 w 4453443"/>
              <a:gd name="connsiteY9" fmla="*/ 0 h 3432678"/>
              <a:gd name="connsiteX10" fmla="*/ 43012 w 4453443"/>
              <a:gd name="connsiteY10" fmla="*/ 746662 h 34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3443" h="3432678">
                <a:moveTo>
                  <a:pt x="0" y="3420670"/>
                </a:moveTo>
                <a:lnTo>
                  <a:pt x="30630" y="3421162"/>
                </a:lnTo>
                <a:lnTo>
                  <a:pt x="30630" y="3424633"/>
                </a:lnTo>
                <a:lnTo>
                  <a:pt x="246395" y="3424633"/>
                </a:lnTo>
                <a:lnTo>
                  <a:pt x="746565" y="3432678"/>
                </a:lnTo>
                <a:lnTo>
                  <a:pt x="746694" y="3424634"/>
                </a:lnTo>
                <a:lnTo>
                  <a:pt x="4453443" y="3424633"/>
                </a:lnTo>
                <a:lnTo>
                  <a:pt x="3718696" y="2677972"/>
                </a:lnTo>
                <a:lnTo>
                  <a:pt x="758704" y="2677972"/>
                </a:lnTo>
                <a:lnTo>
                  <a:pt x="801781" y="0"/>
                </a:lnTo>
                <a:lnTo>
                  <a:pt x="43012" y="7466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727646" flipV="1">
            <a:off x="3076205" y="5254446"/>
            <a:ext cx="3160540" cy="3166488"/>
          </a:xfrm>
          <a:custGeom>
            <a:avLst/>
            <a:gdLst>
              <a:gd name="connsiteX0" fmla="*/ 0 w 3160540"/>
              <a:gd name="connsiteY0" fmla="*/ 3157074 h 3166488"/>
              <a:gd name="connsiteX1" fmla="*/ 24013 w 3160540"/>
              <a:gd name="connsiteY1" fmla="*/ 3157460 h 3166488"/>
              <a:gd name="connsiteX2" fmla="*/ 24013 w 3160540"/>
              <a:gd name="connsiteY2" fmla="*/ 3160181 h 3166488"/>
              <a:gd name="connsiteX3" fmla="*/ 193165 w 3160540"/>
              <a:gd name="connsiteY3" fmla="*/ 3160181 h 3166488"/>
              <a:gd name="connsiteX4" fmla="*/ 585284 w 3160540"/>
              <a:gd name="connsiteY4" fmla="*/ 3166488 h 3166488"/>
              <a:gd name="connsiteX5" fmla="*/ 585385 w 3160540"/>
              <a:gd name="connsiteY5" fmla="*/ 3160181 h 3166488"/>
              <a:gd name="connsiteX6" fmla="*/ 3160540 w 3160540"/>
              <a:gd name="connsiteY6" fmla="*/ 3160181 h 3166488"/>
              <a:gd name="connsiteX7" fmla="*/ 2584521 w 3160540"/>
              <a:gd name="connsiteY7" fmla="*/ 2574822 h 3166488"/>
              <a:gd name="connsiteX8" fmla="*/ 594800 w 3160540"/>
              <a:gd name="connsiteY8" fmla="*/ 2574822 h 3166488"/>
              <a:gd name="connsiteX9" fmla="*/ 626802 w 3160540"/>
              <a:gd name="connsiteY9" fmla="*/ 585359 h 3166488"/>
              <a:gd name="connsiteX10" fmla="*/ 50782 w 3160540"/>
              <a:gd name="connsiteY10" fmla="*/ 0 h 316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60540" h="3166488">
                <a:moveTo>
                  <a:pt x="0" y="3157074"/>
                </a:moveTo>
                <a:lnTo>
                  <a:pt x="24013" y="3157460"/>
                </a:lnTo>
                <a:lnTo>
                  <a:pt x="24013" y="3160181"/>
                </a:lnTo>
                <a:lnTo>
                  <a:pt x="193165" y="3160181"/>
                </a:lnTo>
                <a:lnTo>
                  <a:pt x="585284" y="3166488"/>
                </a:lnTo>
                <a:lnTo>
                  <a:pt x="585385" y="3160181"/>
                </a:lnTo>
                <a:lnTo>
                  <a:pt x="3160540" y="3160181"/>
                </a:lnTo>
                <a:lnTo>
                  <a:pt x="2584521" y="2574822"/>
                </a:lnTo>
                <a:lnTo>
                  <a:pt x="594800" y="2574822"/>
                </a:lnTo>
                <a:lnTo>
                  <a:pt x="626802" y="585359"/>
                </a:lnTo>
                <a:lnTo>
                  <a:pt x="507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H="1">
            <a:off x="484937" y="4979525"/>
            <a:ext cx="1372891" cy="13951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853954" y="4979525"/>
            <a:ext cx="486982" cy="4948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25" name="任意多边形: 形状 24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238173" y="497472"/>
            <a:ext cx="351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بیان صورت مسئله</a:t>
            </a:r>
            <a:endParaRPr 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6940" y="1463140"/>
            <a:ext cx="82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طراحی و پیاده‌سازی سیستم ردیابی مبتنی بر اینترنت اشیا</a:t>
            </a:r>
            <a:endParaRPr lang="en-US" sz="2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38160" y="2305697"/>
            <a:ext cx="351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اهداف پروژه</a:t>
            </a:r>
            <a:endParaRPr 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6939" y="3271365"/>
            <a:ext cx="824649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تعیین موقعیت دقیق شی در هر زمان با استفاده از </a:t>
            </a:r>
            <a:r>
              <a:rPr lang="en-US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GPS</a:t>
            </a:r>
            <a:endParaRPr lang="fa-IR" sz="28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مشخص کردن سرعت و مسیر حرکت شی بر روی نقشه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نشان دادن مکان‌های پر تردد</a:t>
            </a:r>
            <a:endParaRPr lang="en-US" sz="2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۲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097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/>
        </p:nvSpPr>
        <p:spPr>
          <a:xfrm rot="2672354" flipH="1" flipV="1">
            <a:off x="-331668" y="-419689"/>
            <a:ext cx="2660816" cy="5377034"/>
          </a:xfrm>
          <a:custGeom>
            <a:avLst/>
            <a:gdLst>
              <a:gd name="connsiteX0" fmla="*/ 1902049 w 2660816"/>
              <a:gd name="connsiteY0" fmla="*/ 5377034 h 5377034"/>
              <a:gd name="connsiteX1" fmla="*/ 3470 w 2660816"/>
              <a:gd name="connsiteY1" fmla="*/ 5377034 h 5377034"/>
              <a:gd name="connsiteX2" fmla="*/ 3470 w 2660816"/>
              <a:gd name="connsiteY2" fmla="*/ 5346400 h 5377034"/>
              <a:gd name="connsiteX3" fmla="*/ 0 w 2660816"/>
              <a:gd name="connsiteY3" fmla="*/ 5346345 h 5377034"/>
              <a:gd name="connsiteX4" fmla="*/ 3470 w 2660816"/>
              <a:gd name="connsiteY4" fmla="*/ 5130611 h 5377034"/>
              <a:gd name="connsiteX5" fmla="*/ 3470 w 2660816"/>
              <a:gd name="connsiteY5" fmla="*/ 4630373 h 5377034"/>
              <a:gd name="connsiteX6" fmla="*/ 11516 w 2660816"/>
              <a:gd name="connsiteY6" fmla="*/ 4630373 h 5377034"/>
              <a:gd name="connsiteX7" fmla="*/ 85997 w 2660816"/>
              <a:gd name="connsiteY7" fmla="*/ 0 h 5377034"/>
              <a:gd name="connsiteX8" fmla="*/ 820744 w 2660816"/>
              <a:gd name="connsiteY8" fmla="*/ 746661 h 5377034"/>
              <a:gd name="connsiteX9" fmla="*/ 758274 w 2660816"/>
              <a:gd name="connsiteY9" fmla="*/ 4630373 h 5377034"/>
              <a:gd name="connsiteX10" fmla="*/ 2660816 w 2660816"/>
              <a:gd name="connsiteY10" fmla="*/ 4630373 h 53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5377034">
                <a:moveTo>
                  <a:pt x="1902049" y="5377034"/>
                </a:moveTo>
                <a:lnTo>
                  <a:pt x="3470" y="5377034"/>
                </a:lnTo>
                <a:lnTo>
                  <a:pt x="3470" y="5346400"/>
                </a:lnTo>
                <a:lnTo>
                  <a:pt x="0" y="5346345"/>
                </a:lnTo>
                <a:lnTo>
                  <a:pt x="3470" y="5130611"/>
                </a:lnTo>
                <a:lnTo>
                  <a:pt x="3470" y="4630373"/>
                </a:lnTo>
                <a:lnTo>
                  <a:pt x="11516" y="4630373"/>
                </a:lnTo>
                <a:lnTo>
                  <a:pt x="85997" y="0"/>
                </a:lnTo>
                <a:lnTo>
                  <a:pt x="820744" y="746661"/>
                </a:lnTo>
                <a:lnTo>
                  <a:pt x="758274" y="4630373"/>
                </a:lnTo>
                <a:lnTo>
                  <a:pt x="2660816" y="46303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rot="8127646" flipH="1">
            <a:off x="10556096" y="3013096"/>
            <a:ext cx="3223857" cy="3219752"/>
          </a:xfrm>
          <a:custGeom>
            <a:avLst/>
            <a:gdLst>
              <a:gd name="connsiteX0" fmla="*/ 3223857 w 3223857"/>
              <a:gd name="connsiteY0" fmla="*/ 3213758 h 3219752"/>
              <a:gd name="connsiteX1" fmla="*/ 2676543 w 3223857"/>
              <a:gd name="connsiteY1" fmla="*/ 2657570 h 3219752"/>
              <a:gd name="connsiteX2" fmla="*/ 565160 w 3223857"/>
              <a:gd name="connsiteY2" fmla="*/ 2657570 h 3219752"/>
              <a:gd name="connsiteX3" fmla="*/ 599117 w 3223857"/>
              <a:gd name="connsiteY3" fmla="*/ 546460 h 3219752"/>
              <a:gd name="connsiteX4" fmla="*/ 61376 w 3223857"/>
              <a:gd name="connsiteY4" fmla="*/ 0 h 3219752"/>
              <a:gd name="connsiteX5" fmla="*/ 51490 w 3223857"/>
              <a:gd name="connsiteY5" fmla="*/ 9728 h 3219752"/>
              <a:gd name="connsiteX6" fmla="*/ 0 w 3223857"/>
              <a:gd name="connsiteY6" fmla="*/ 3210807 h 3219752"/>
              <a:gd name="connsiteX7" fmla="*/ 22816 w 3223857"/>
              <a:gd name="connsiteY7" fmla="*/ 3211174 h 3219752"/>
              <a:gd name="connsiteX8" fmla="*/ 22816 w 3223857"/>
              <a:gd name="connsiteY8" fmla="*/ 3213759 h 3219752"/>
              <a:gd name="connsiteX9" fmla="*/ 183505 w 3223857"/>
              <a:gd name="connsiteY9" fmla="*/ 3213759 h 3219752"/>
              <a:gd name="connsiteX10" fmla="*/ 556117 w 3223857"/>
              <a:gd name="connsiteY10" fmla="*/ 3219752 h 3219752"/>
              <a:gd name="connsiteX11" fmla="*/ 556213 w 3223857"/>
              <a:gd name="connsiteY11" fmla="*/ 3213758 h 321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3857" h="3219752">
                <a:moveTo>
                  <a:pt x="3223857" y="3213758"/>
                </a:moveTo>
                <a:lnTo>
                  <a:pt x="2676543" y="2657570"/>
                </a:lnTo>
                <a:lnTo>
                  <a:pt x="565160" y="2657570"/>
                </a:lnTo>
                <a:lnTo>
                  <a:pt x="599117" y="546460"/>
                </a:lnTo>
                <a:lnTo>
                  <a:pt x="61376" y="0"/>
                </a:lnTo>
                <a:lnTo>
                  <a:pt x="51490" y="9728"/>
                </a:lnTo>
                <a:lnTo>
                  <a:pt x="0" y="3210807"/>
                </a:lnTo>
                <a:lnTo>
                  <a:pt x="22816" y="3211174"/>
                </a:lnTo>
                <a:lnTo>
                  <a:pt x="22816" y="3213759"/>
                </a:lnTo>
                <a:lnTo>
                  <a:pt x="183505" y="3213759"/>
                </a:lnTo>
                <a:lnTo>
                  <a:pt x="556117" y="3219752"/>
                </a:lnTo>
                <a:lnTo>
                  <a:pt x="556213" y="32137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8127646" flipH="1">
            <a:off x="9810013" y="2550607"/>
            <a:ext cx="4318839" cy="3766214"/>
          </a:xfrm>
          <a:custGeom>
            <a:avLst/>
            <a:gdLst>
              <a:gd name="connsiteX0" fmla="*/ 4318839 w 4318839"/>
              <a:gd name="connsiteY0" fmla="*/ 3760219 h 3766214"/>
              <a:gd name="connsiteX1" fmla="*/ 3771525 w 4318839"/>
              <a:gd name="connsiteY1" fmla="*/ 3204032 h 3766214"/>
              <a:gd name="connsiteX2" fmla="*/ 565160 w 4318839"/>
              <a:gd name="connsiteY2" fmla="*/ 3204032 h 3766214"/>
              <a:gd name="connsiteX3" fmla="*/ 616697 w 4318839"/>
              <a:gd name="connsiteY3" fmla="*/ 0 h 3766214"/>
              <a:gd name="connsiteX4" fmla="*/ 51490 w 4318839"/>
              <a:gd name="connsiteY4" fmla="*/ 556189 h 3766214"/>
              <a:gd name="connsiteX5" fmla="*/ 0 w 4318839"/>
              <a:gd name="connsiteY5" fmla="*/ 3757269 h 3766214"/>
              <a:gd name="connsiteX6" fmla="*/ 22816 w 4318839"/>
              <a:gd name="connsiteY6" fmla="*/ 3757636 h 3766214"/>
              <a:gd name="connsiteX7" fmla="*/ 22816 w 4318839"/>
              <a:gd name="connsiteY7" fmla="*/ 3760221 h 3766214"/>
              <a:gd name="connsiteX8" fmla="*/ 183505 w 4318839"/>
              <a:gd name="connsiteY8" fmla="*/ 3760221 h 3766214"/>
              <a:gd name="connsiteX9" fmla="*/ 556117 w 4318839"/>
              <a:gd name="connsiteY9" fmla="*/ 3766214 h 3766214"/>
              <a:gd name="connsiteX10" fmla="*/ 556213 w 4318839"/>
              <a:gd name="connsiteY10" fmla="*/ 3760220 h 37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839" h="3766214">
                <a:moveTo>
                  <a:pt x="4318839" y="3760219"/>
                </a:moveTo>
                <a:lnTo>
                  <a:pt x="3771525" y="3204032"/>
                </a:lnTo>
                <a:lnTo>
                  <a:pt x="565160" y="3204032"/>
                </a:lnTo>
                <a:lnTo>
                  <a:pt x="616697" y="0"/>
                </a:lnTo>
                <a:lnTo>
                  <a:pt x="51490" y="556189"/>
                </a:lnTo>
                <a:lnTo>
                  <a:pt x="0" y="3757269"/>
                </a:lnTo>
                <a:lnTo>
                  <a:pt x="22816" y="3757636"/>
                </a:lnTo>
                <a:lnTo>
                  <a:pt x="22816" y="3760221"/>
                </a:lnTo>
                <a:lnTo>
                  <a:pt x="183505" y="3760221"/>
                </a:lnTo>
                <a:lnTo>
                  <a:pt x="556117" y="3766214"/>
                </a:lnTo>
                <a:lnTo>
                  <a:pt x="556213" y="3760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2672354" flipH="1" flipV="1">
            <a:off x="200632" y="-630770"/>
            <a:ext cx="2660816" cy="6846813"/>
          </a:xfrm>
          <a:custGeom>
            <a:avLst/>
            <a:gdLst>
              <a:gd name="connsiteX0" fmla="*/ 2660816 w 2660816"/>
              <a:gd name="connsiteY0" fmla="*/ 6100152 h 6846813"/>
              <a:gd name="connsiteX1" fmla="*/ 1902048 w 2660816"/>
              <a:gd name="connsiteY1" fmla="*/ 6846813 h 6846813"/>
              <a:gd name="connsiteX2" fmla="*/ 3470 w 2660816"/>
              <a:gd name="connsiteY2" fmla="*/ 6846813 h 6846813"/>
              <a:gd name="connsiteX3" fmla="*/ 3470 w 2660816"/>
              <a:gd name="connsiteY3" fmla="*/ 6816180 h 6846813"/>
              <a:gd name="connsiteX4" fmla="*/ 0 w 2660816"/>
              <a:gd name="connsiteY4" fmla="*/ 6816124 h 6846813"/>
              <a:gd name="connsiteX5" fmla="*/ 3470 w 2660816"/>
              <a:gd name="connsiteY5" fmla="*/ 6600395 h 6846813"/>
              <a:gd name="connsiteX6" fmla="*/ 3470 w 2660816"/>
              <a:gd name="connsiteY6" fmla="*/ 6100152 h 6846813"/>
              <a:gd name="connsiteX7" fmla="*/ 11517 w 2660816"/>
              <a:gd name="connsiteY7" fmla="*/ 6100152 h 6846813"/>
              <a:gd name="connsiteX8" fmla="*/ 109638 w 2660816"/>
              <a:gd name="connsiteY8" fmla="*/ 0 h 6846813"/>
              <a:gd name="connsiteX9" fmla="*/ 844386 w 2660816"/>
              <a:gd name="connsiteY9" fmla="*/ 746662 h 6846813"/>
              <a:gd name="connsiteX10" fmla="*/ 758274 w 2660816"/>
              <a:gd name="connsiteY10" fmla="*/ 6100152 h 684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0816" h="6846813">
                <a:moveTo>
                  <a:pt x="2660816" y="6100152"/>
                </a:moveTo>
                <a:lnTo>
                  <a:pt x="1902048" y="6846813"/>
                </a:lnTo>
                <a:lnTo>
                  <a:pt x="3470" y="6846813"/>
                </a:lnTo>
                <a:lnTo>
                  <a:pt x="3470" y="6816180"/>
                </a:lnTo>
                <a:lnTo>
                  <a:pt x="0" y="6816124"/>
                </a:lnTo>
                <a:lnTo>
                  <a:pt x="3470" y="6600395"/>
                </a:lnTo>
                <a:lnTo>
                  <a:pt x="3470" y="6100152"/>
                </a:lnTo>
                <a:lnTo>
                  <a:pt x="11517" y="6100152"/>
                </a:lnTo>
                <a:lnTo>
                  <a:pt x="109638" y="0"/>
                </a:lnTo>
                <a:lnTo>
                  <a:pt x="844386" y="746662"/>
                </a:lnTo>
                <a:lnTo>
                  <a:pt x="758274" y="6100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4162189" y="2967335"/>
            <a:ext cx="38676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مفاهیم اولیه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028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2110780" y="2095500"/>
            <a:ext cx="1250554" cy="125055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9" name="任意多边形: 形状 8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9230238" y="459421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اینترنت اشیا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53745" y="1942712"/>
            <a:ext cx="5266516" cy="934324"/>
            <a:chOff x="6736921" y="1851540"/>
            <a:chExt cx="4388870" cy="828556"/>
          </a:xfrm>
        </p:grpSpPr>
        <p:sp>
          <p:nvSpPr>
            <p:cNvPr id="16" name="TextBox 11"/>
            <p:cNvSpPr txBox="1"/>
            <p:nvPr/>
          </p:nvSpPr>
          <p:spPr>
            <a:xfrm>
              <a:off x="6736921" y="2520884"/>
              <a:ext cx="4167434" cy="159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Fs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7246121" y="1851540"/>
              <a:ext cx="3879670" cy="7846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بستر ارتباطی جدید در جهت برقراری ارتباط بین اشیا هوشمند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64770" y="3251498"/>
            <a:ext cx="5050514" cy="884858"/>
            <a:chOff x="6384224" y="2146422"/>
            <a:chExt cx="4520131" cy="884858"/>
          </a:xfrm>
        </p:grpSpPr>
        <p:sp>
          <p:nvSpPr>
            <p:cNvPr id="20" name="TextBox 11"/>
            <p:cNvSpPr txBox="1"/>
            <p:nvPr/>
          </p:nvSpPr>
          <p:spPr>
            <a:xfrm>
              <a:off x="6736921" y="2520884"/>
              <a:ext cx="4167434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F.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6384224" y="2146422"/>
              <a:ext cx="4167434" cy="88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دارا بودن قابلیت جمع‌آوری داده از راه دور، تحلیل و مدیریت آن‌ها توسط اشیا هوشمند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53745" y="4641909"/>
            <a:ext cx="5266516" cy="884858"/>
            <a:chOff x="6736921" y="2146422"/>
            <a:chExt cx="4767692" cy="884858"/>
          </a:xfrm>
        </p:grpSpPr>
        <p:sp>
          <p:nvSpPr>
            <p:cNvPr id="23" name="TextBox 11"/>
            <p:cNvSpPr txBox="1"/>
            <p:nvPr/>
          </p:nvSpPr>
          <p:spPr>
            <a:xfrm>
              <a:off x="6736921" y="2520884"/>
              <a:ext cx="4167434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Far 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11"/>
            <p:cNvSpPr txBox="1"/>
            <p:nvPr/>
          </p:nvSpPr>
          <p:spPr>
            <a:xfrm>
              <a:off x="7598437" y="2146422"/>
              <a:ext cx="3906176" cy="884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r" rtl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اتصال بیش از ۵۰ میلیارد دستگاه به اینترنت تا سال ۲۰۲۰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6" y="1054766"/>
            <a:ext cx="5605690" cy="49679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۴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86015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50" name="任意多边形: 形状 49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8105040" y="259366"/>
            <a:ext cx="37543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معماری</a:t>
            </a:r>
            <a:r>
              <a:rPr lang="en-US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اینترنت اشیا</a:t>
            </a:r>
            <a:endParaRPr lang="en-US" sz="3200" b="1" dirty="0" smtClean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7782" y="6253717"/>
            <a:ext cx="476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شکل ۱- معماری اینترنت </a:t>
            </a:r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اشیا [۱]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4" y="1044196"/>
            <a:ext cx="4591446" cy="5007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۵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9245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158590" y="-602112"/>
            <a:ext cx="1888146" cy="1461176"/>
            <a:chOff x="484937" y="4242330"/>
            <a:chExt cx="5754782" cy="4453443"/>
          </a:xfrm>
        </p:grpSpPr>
        <p:sp>
          <p:nvSpPr>
            <p:cNvPr id="17" name="任意多边形: 形状 16"/>
            <p:cNvSpPr/>
            <p:nvPr/>
          </p:nvSpPr>
          <p:spPr>
            <a:xfrm rot="2727646" flipV="1">
              <a:off x="-3916" y="4752713"/>
              <a:ext cx="4453443" cy="3432678"/>
            </a:xfrm>
            <a:custGeom>
              <a:avLst/>
              <a:gdLst>
                <a:gd name="connsiteX0" fmla="*/ 0 w 4453443"/>
                <a:gd name="connsiteY0" fmla="*/ 3420670 h 3432678"/>
                <a:gd name="connsiteX1" fmla="*/ 30630 w 4453443"/>
                <a:gd name="connsiteY1" fmla="*/ 3421162 h 3432678"/>
                <a:gd name="connsiteX2" fmla="*/ 30630 w 4453443"/>
                <a:gd name="connsiteY2" fmla="*/ 3424633 h 3432678"/>
                <a:gd name="connsiteX3" fmla="*/ 246395 w 4453443"/>
                <a:gd name="connsiteY3" fmla="*/ 3424633 h 3432678"/>
                <a:gd name="connsiteX4" fmla="*/ 746565 w 4453443"/>
                <a:gd name="connsiteY4" fmla="*/ 3432678 h 3432678"/>
                <a:gd name="connsiteX5" fmla="*/ 746694 w 4453443"/>
                <a:gd name="connsiteY5" fmla="*/ 3424634 h 3432678"/>
                <a:gd name="connsiteX6" fmla="*/ 4453443 w 4453443"/>
                <a:gd name="connsiteY6" fmla="*/ 3424633 h 3432678"/>
                <a:gd name="connsiteX7" fmla="*/ 3718696 w 4453443"/>
                <a:gd name="connsiteY7" fmla="*/ 2677972 h 3432678"/>
                <a:gd name="connsiteX8" fmla="*/ 758704 w 4453443"/>
                <a:gd name="connsiteY8" fmla="*/ 2677972 h 3432678"/>
                <a:gd name="connsiteX9" fmla="*/ 801781 w 4453443"/>
                <a:gd name="connsiteY9" fmla="*/ 0 h 3432678"/>
                <a:gd name="connsiteX10" fmla="*/ 43012 w 4453443"/>
                <a:gd name="connsiteY10" fmla="*/ 746662 h 343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3443" h="3432678">
                  <a:moveTo>
                    <a:pt x="0" y="3420670"/>
                  </a:moveTo>
                  <a:lnTo>
                    <a:pt x="30630" y="3421162"/>
                  </a:lnTo>
                  <a:lnTo>
                    <a:pt x="30630" y="3424633"/>
                  </a:lnTo>
                  <a:lnTo>
                    <a:pt x="246395" y="3424633"/>
                  </a:lnTo>
                  <a:lnTo>
                    <a:pt x="746565" y="3432678"/>
                  </a:lnTo>
                  <a:lnTo>
                    <a:pt x="746694" y="3424634"/>
                  </a:lnTo>
                  <a:lnTo>
                    <a:pt x="4453443" y="3424633"/>
                  </a:lnTo>
                  <a:lnTo>
                    <a:pt x="3718696" y="2677972"/>
                  </a:lnTo>
                  <a:lnTo>
                    <a:pt x="758704" y="2677972"/>
                  </a:lnTo>
                  <a:lnTo>
                    <a:pt x="801781" y="0"/>
                  </a:lnTo>
                  <a:lnTo>
                    <a:pt x="43012" y="74666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727646" flipV="1">
              <a:off x="3076205" y="5254446"/>
              <a:ext cx="3160540" cy="3166488"/>
            </a:xfrm>
            <a:custGeom>
              <a:avLst/>
              <a:gdLst>
                <a:gd name="connsiteX0" fmla="*/ 0 w 3160540"/>
                <a:gd name="connsiteY0" fmla="*/ 3157074 h 3166488"/>
                <a:gd name="connsiteX1" fmla="*/ 24013 w 3160540"/>
                <a:gd name="connsiteY1" fmla="*/ 3157460 h 3166488"/>
                <a:gd name="connsiteX2" fmla="*/ 24013 w 3160540"/>
                <a:gd name="connsiteY2" fmla="*/ 3160181 h 3166488"/>
                <a:gd name="connsiteX3" fmla="*/ 193165 w 3160540"/>
                <a:gd name="connsiteY3" fmla="*/ 3160181 h 3166488"/>
                <a:gd name="connsiteX4" fmla="*/ 585284 w 3160540"/>
                <a:gd name="connsiteY4" fmla="*/ 3166488 h 3166488"/>
                <a:gd name="connsiteX5" fmla="*/ 585385 w 3160540"/>
                <a:gd name="connsiteY5" fmla="*/ 3160181 h 3166488"/>
                <a:gd name="connsiteX6" fmla="*/ 3160540 w 3160540"/>
                <a:gd name="connsiteY6" fmla="*/ 3160181 h 3166488"/>
                <a:gd name="connsiteX7" fmla="*/ 2584521 w 3160540"/>
                <a:gd name="connsiteY7" fmla="*/ 2574822 h 3166488"/>
                <a:gd name="connsiteX8" fmla="*/ 594800 w 3160540"/>
                <a:gd name="connsiteY8" fmla="*/ 2574822 h 3166488"/>
                <a:gd name="connsiteX9" fmla="*/ 626802 w 3160540"/>
                <a:gd name="connsiteY9" fmla="*/ 585359 h 3166488"/>
                <a:gd name="connsiteX10" fmla="*/ 50782 w 3160540"/>
                <a:gd name="connsiteY10" fmla="*/ 0 h 31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0540" h="3166488">
                  <a:moveTo>
                    <a:pt x="0" y="3157074"/>
                  </a:moveTo>
                  <a:lnTo>
                    <a:pt x="24013" y="3157460"/>
                  </a:lnTo>
                  <a:lnTo>
                    <a:pt x="24013" y="3160181"/>
                  </a:lnTo>
                  <a:lnTo>
                    <a:pt x="193165" y="3160181"/>
                  </a:lnTo>
                  <a:lnTo>
                    <a:pt x="585284" y="3166488"/>
                  </a:lnTo>
                  <a:lnTo>
                    <a:pt x="585385" y="3160181"/>
                  </a:lnTo>
                  <a:lnTo>
                    <a:pt x="3160540" y="3160181"/>
                  </a:lnTo>
                  <a:lnTo>
                    <a:pt x="2584521" y="2574822"/>
                  </a:lnTo>
                  <a:lnTo>
                    <a:pt x="594800" y="2574822"/>
                  </a:lnTo>
                  <a:lnTo>
                    <a:pt x="626802" y="585359"/>
                  </a:lnTo>
                  <a:lnTo>
                    <a:pt x="50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>
            <a:xfrm flipH="1">
              <a:off x="484937" y="4979525"/>
              <a:ext cx="1372891" cy="13951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853954" y="4979525"/>
              <a:ext cx="486982" cy="4948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7930874" y="388315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fa-IR" altLang="zh-CN" sz="3200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کاربردهای اینترنت اشیا</a:t>
            </a:r>
            <a:endParaRPr lang="zh-CN" altLang="en-US" sz="3200" b="1" dirty="0">
              <a:solidFill>
                <a:srgbClr val="FFC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59169" y="4575690"/>
            <a:ext cx="2449035" cy="519646"/>
            <a:chOff x="7596121" y="2180774"/>
            <a:chExt cx="2449035" cy="519646"/>
          </a:xfrm>
        </p:grpSpPr>
        <p:sp>
          <p:nvSpPr>
            <p:cNvPr id="24" name="TextBox 11"/>
            <p:cNvSpPr txBox="1"/>
            <p:nvPr/>
          </p:nvSpPr>
          <p:spPr>
            <a:xfrm>
              <a:off x="7651037" y="2520884"/>
              <a:ext cx="233920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4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75961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ردیابی اشیا متحرک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50836" y="4562682"/>
            <a:ext cx="2449035" cy="532654"/>
            <a:chOff x="7651037" y="2167766"/>
            <a:chExt cx="2449035" cy="532654"/>
          </a:xfrm>
        </p:grpSpPr>
        <p:sp>
          <p:nvSpPr>
            <p:cNvPr id="30" name="TextBox 11"/>
            <p:cNvSpPr txBox="1"/>
            <p:nvPr/>
          </p:nvSpPr>
          <p:spPr>
            <a:xfrm>
              <a:off x="7651037" y="2520884"/>
              <a:ext cx="233920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4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7651037" y="2167766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fa-I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خانه هوشمند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626112" y="4592866"/>
            <a:ext cx="2449035" cy="519646"/>
            <a:chOff x="7596121" y="2180774"/>
            <a:chExt cx="2449035" cy="519646"/>
          </a:xfrm>
        </p:grpSpPr>
        <p:sp>
          <p:nvSpPr>
            <p:cNvPr id="33" name="TextBox 11"/>
            <p:cNvSpPr txBox="1"/>
            <p:nvPr/>
          </p:nvSpPr>
          <p:spPr>
            <a:xfrm>
              <a:off x="7651037" y="2520884"/>
              <a:ext cx="233920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34" name="TextBox 11"/>
            <p:cNvSpPr txBox="1"/>
            <p:nvPr/>
          </p:nvSpPr>
          <p:spPr>
            <a:xfrm>
              <a:off x="7596121" y="2180774"/>
              <a:ext cx="244903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fa-I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rPr>
                <a:t>شهر هوشمند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>
            <a:fillRect/>
          </a:stretch>
        </p:blipFill>
        <p:spPr>
          <a:xfrm>
            <a:off x="8492835" y="1788934"/>
            <a:ext cx="2400164" cy="2393696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7" r="21957"/>
          <a:stretch>
            <a:fillRect/>
          </a:stretch>
        </p:blipFill>
        <p:spPr>
          <a:xfrm>
            <a:off x="4895920" y="1788934"/>
            <a:ext cx="2400164" cy="2393696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132"/>
          <a:stretch>
            <a:fillRect/>
          </a:stretch>
        </p:blipFill>
        <p:spPr>
          <a:xfrm>
            <a:off x="1583605" y="1764473"/>
            <a:ext cx="2400164" cy="2393696"/>
          </a:xfrm>
        </p:spPr>
      </p:pic>
      <p:sp>
        <p:nvSpPr>
          <p:cNvPr id="22" name="TextBox 21"/>
          <p:cNvSpPr txBox="1"/>
          <p:nvPr/>
        </p:nvSpPr>
        <p:spPr>
          <a:xfrm>
            <a:off x="11250160" y="6238219"/>
            <a:ext cx="53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chemeClr val="accen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۶</a:t>
            </a:r>
            <a:endParaRPr lang="en-US" sz="2000" b="1" dirty="0">
              <a:solidFill>
                <a:schemeClr val="accen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1751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Custom 6">
      <a:dk1>
        <a:srgbClr val="181D33"/>
      </a:dk1>
      <a:lt1>
        <a:sysClr val="window" lastClr="FFFFFF"/>
      </a:lt1>
      <a:dk2>
        <a:srgbClr val="181D33"/>
      </a:dk2>
      <a:lt2>
        <a:srgbClr val="909ACA"/>
      </a:lt2>
      <a:accent1>
        <a:srgbClr val="FFC00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5469</TotalTime>
  <Words>1496</Words>
  <Application>Microsoft Office PowerPoint</Application>
  <PresentationFormat>Widescreen</PresentationFormat>
  <Paragraphs>259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微软雅黑</vt:lpstr>
      <vt:lpstr>Arial</vt:lpstr>
      <vt:lpstr>Calibri</vt:lpstr>
      <vt:lpstr>Calibri Light</vt:lpstr>
      <vt:lpstr>等线</vt:lpstr>
      <vt:lpstr>IRANSans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sare sit</cp:lastModifiedBy>
  <cp:revision>250</cp:revision>
  <dcterms:created xsi:type="dcterms:W3CDTF">2017-06-16T11:09:46Z</dcterms:created>
  <dcterms:modified xsi:type="dcterms:W3CDTF">2019-06-17T09:47:04Z</dcterms:modified>
</cp:coreProperties>
</file>